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8"/>
  </p:notesMasterIdLst>
  <p:sldIdLst>
    <p:sldId id="279" r:id="rId5"/>
    <p:sldId id="306" r:id="rId6"/>
    <p:sldId id="308" r:id="rId7"/>
    <p:sldId id="319" r:id="rId8"/>
    <p:sldId id="690" r:id="rId9"/>
    <p:sldId id="707" r:id="rId10"/>
    <p:sldId id="345" r:id="rId11"/>
    <p:sldId id="694" r:id="rId12"/>
    <p:sldId id="733" r:id="rId13"/>
    <p:sldId id="734" r:id="rId14"/>
    <p:sldId id="693" r:id="rId15"/>
    <p:sldId id="708" r:id="rId16"/>
    <p:sldId id="732" r:id="rId17"/>
    <p:sldId id="315" r:id="rId18"/>
    <p:sldId id="358" r:id="rId19"/>
    <p:sldId id="316" r:id="rId20"/>
    <p:sldId id="320" r:id="rId21"/>
    <p:sldId id="709" r:id="rId22"/>
    <p:sldId id="344" r:id="rId23"/>
    <p:sldId id="272" r:id="rId24"/>
    <p:sldId id="330" r:id="rId25"/>
    <p:sldId id="702" r:id="rId26"/>
    <p:sldId id="715" r:id="rId27"/>
    <p:sldId id="710" r:id="rId28"/>
    <p:sldId id="718" r:id="rId29"/>
    <p:sldId id="719" r:id="rId30"/>
    <p:sldId id="720" r:id="rId31"/>
    <p:sldId id="711" r:id="rId32"/>
    <p:sldId id="721" r:id="rId33"/>
    <p:sldId id="328" r:id="rId34"/>
    <p:sldId id="712" r:id="rId35"/>
    <p:sldId id="704" r:id="rId36"/>
    <p:sldId id="337" r:id="rId37"/>
    <p:sldId id="695" r:id="rId38"/>
    <p:sldId id="353" r:id="rId39"/>
    <p:sldId id="713" r:id="rId40"/>
    <p:sldId id="318" r:id="rId41"/>
    <p:sldId id="696" r:id="rId42"/>
    <p:sldId id="699" r:id="rId43"/>
    <p:sldId id="722" r:id="rId44"/>
    <p:sldId id="731" r:id="rId45"/>
    <p:sldId id="700" r:id="rId46"/>
    <p:sldId id="326" r:id="rId47"/>
    <p:sldId id="701" r:id="rId48"/>
    <p:sldId id="714" r:id="rId49"/>
    <p:sldId id="723" r:id="rId50"/>
    <p:sldId id="725" r:id="rId51"/>
    <p:sldId id="724" r:id="rId52"/>
    <p:sldId id="727" r:id="rId53"/>
    <p:sldId id="323" r:id="rId54"/>
    <p:sldId id="728" r:id="rId55"/>
    <p:sldId id="729" r:id="rId56"/>
    <p:sldId id="730" r:id="rId57"/>
  </p:sldIdLst>
  <p:sldSz cx="12192000" cy="6858000"/>
  <p:notesSz cx="6858000" cy="9144000"/>
  <p:defaultTextStyle>
    <a:defPPr>
      <a:defRPr lang="en-AU"/>
    </a:defPPr>
    <a:lvl1pPr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609585"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219170"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828754"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438339"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3047924" algn="l" defTabSz="1219170" rtl="0" eaLnBrk="1" latinLnBrk="0" hangingPunct="1">
      <a:defRPr kern="1200">
        <a:solidFill>
          <a:schemeClr val="tx1"/>
        </a:solidFill>
        <a:latin typeface="Arial" charset="0"/>
        <a:ea typeface="ＭＳ Ｐゴシック" pitchFamily="34" charset="-128"/>
        <a:cs typeface="+mn-cs"/>
      </a:defRPr>
    </a:lvl6pPr>
    <a:lvl7pPr marL="3657509" algn="l" defTabSz="1219170" rtl="0" eaLnBrk="1" latinLnBrk="0" hangingPunct="1">
      <a:defRPr kern="1200">
        <a:solidFill>
          <a:schemeClr val="tx1"/>
        </a:solidFill>
        <a:latin typeface="Arial" charset="0"/>
        <a:ea typeface="ＭＳ Ｐゴシック" pitchFamily="34" charset="-128"/>
        <a:cs typeface="+mn-cs"/>
      </a:defRPr>
    </a:lvl7pPr>
    <a:lvl8pPr marL="4267093" algn="l" defTabSz="1219170" rtl="0" eaLnBrk="1" latinLnBrk="0" hangingPunct="1">
      <a:defRPr kern="1200">
        <a:solidFill>
          <a:schemeClr val="tx1"/>
        </a:solidFill>
        <a:latin typeface="Arial" charset="0"/>
        <a:ea typeface="ＭＳ Ｐゴシック" pitchFamily="34" charset="-128"/>
        <a:cs typeface="+mn-cs"/>
      </a:defRPr>
    </a:lvl8pPr>
    <a:lvl9pPr marL="4876678" algn="l" defTabSz="121917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298" userDrawn="1">
          <p15:clr>
            <a:srgbClr val="A4A3A4"/>
          </p15:clr>
        </p15:guide>
        <p15:guide id="2" pos="3840" userDrawn="1">
          <p15:clr>
            <a:srgbClr val="A4A3A4"/>
          </p15:clr>
        </p15:guide>
        <p15:guide id="4" orient="horz" pos="3906" userDrawn="1">
          <p15:clr>
            <a:srgbClr val="A4A3A4"/>
          </p15:clr>
        </p15:guide>
        <p15:guide id="7" pos="7333" userDrawn="1">
          <p15:clr>
            <a:srgbClr val="A4A3A4"/>
          </p15:clr>
        </p15:guide>
        <p15:guide id="8" orient="horz" pos="1026" userDrawn="1">
          <p15:clr>
            <a:srgbClr val="A4A3A4"/>
          </p15:clr>
        </p15:guide>
        <p15:guide id="11" pos="325" userDrawn="1">
          <p15:clr>
            <a:srgbClr val="A4A3A4"/>
          </p15:clr>
        </p15:guide>
        <p15:guide id="12" orient="horz" pos="890" userDrawn="1">
          <p15:clr>
            <a:srgbClr val="A4A3A4"/>
          </p15:clr>
        </p15:guide>
        <p15:guide id="13" orient="horz" pos="1139" userDrawn="1">
          <p15:clr>
            <a:srgbClr val="A4A3A4"/>
          </p15:clr>
        </p15:guide>
        <p15:guide id="14" pos="1912" userDrawn="1">
          <p15:clr>
            <a:srgbClr val="A4A3A4"/>
          </p15:clr>
        </p15:guide>
        <p15:guide id="15" pos="5518" userDrawn="1">
          <p15:clr>
            <a:srgbClr val="A4A3A4"/>
          </p15:clr>
        </p15:guide>
        <p15:guide id="16" orient="horz" pos="315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FF1E0B-2E2D-D57B-A303-0C86F551C45B}" name="Jessica Rimington (DFFH)" initials="JR(" userId="S::Jessica.Rimington@familysafety.vic.gov.au::7b000169-a9b2-45aa-8042-da8a86309419" providerId="AD"/>
  <p188:author id="{F1A07C13-0676-D8D3-9488-BB1A98616A6E}" name="Rosemary Ebel (DFFH)" initials="R(" userId="S::rosemary.ebel@dffh.vic.gov.au::ac5f6da0-dc06-4de9-97fe-afd667cffbda" providerId="AD"/>
  <p188:author id="{E8DC8D13-4086-669C-197C-70AD91F75D7F}" name="Des O'Brien (DFFH)" initials="D(" userId="S::des.obrien@dffh.vic.gov.au::14b06e19-5e0a-417e-9b4c-7487a2045109" providerId="AD"/>
  <p188:author id="{75E6B017-41D7-0743-D2E8-CCEC7CF16940}" name="Edwina Mason (DFFH)" initials="EM(" userId="S::Edwina.Mason@dffh.vic.gov.au::841c2f10-8e21-46f0-95d8-903e4912ff7b" providerId="AD"/>
  <p188:author id="{5C023427-932A-B3E4-7D70-AB54AC905321}" name="Brenda Boland (DFFH)" initials="B(" userId="S::brenda.boland@dffh.vic.gov.au::49c419df-883c-4e38-adae-0e2fe29681b4" providerId="AD"/>
  <p188:author id="{034C9E2D-A8A6-C0C9-4244-DD5B70BE80A8}" name="Donna Thompson (DFFH)" initials="DT(" userId="S::donna.thompson@dffh.vic.gov.au::dac78570-9d46-4ccc-b4f0-60010992b74f" providerId="AD"/>
  <p188:author id="{144F412F-D655-2AD3-612F-8096C5FD51A0}" name="Mary Roberts (DFFH)" initials="MR(" userId="S::Mary.Roberts@dffh.vic.gov.au::0d4337fc-7508-44e8-9137-0fbf92442b8f" providerId="AD"/>
  <p188:author id="{111A0C47-C26B-8DD9-8654-E320CAC12DDF}" name="Sandra J Wakeham (DFFH)" initials="SJW(" userId="S::Sandra.J.Wakeham@dffh.vic.gov.au::43e6fbc3-bbc5-4a8b-9625-9aae673d9f64" providerId="AD"/>
  <p188:author id="{2EA5A64E-7A31-C5CE-1317-0B5D39E3A4A4}" name="Nicole Hunter (DFFH)" initials="NH(" userId="S::Nicole.Hunter@dffh.vic.gov.au::3bc7bc19-e40a-4e11-b733-2e229b9a073a" providerId="AD"/>
  <p188:author id="{B5165B5E-D712-3813-63B1-A7DFE89F140D}" name="Mary Roberts (DFFH)" initials="M(" userId="S::mary.roberts@dffh.vic.gov.au::0d4337fc-7508-44e8-9137-0fbf92442b8f" providerId="AD"/>
  <p188:author id="{526DA860-0E24-0A8D-0B5C-FFECD56CCC8B}" name="Beth Allen (DFFH)" initials="BA(" userId="S::Beth.Allen@dffh.vic.gov.au::5855c122-c625-4b3b-a921-39705480e2da" providerId="AD"/>
  <p188:author id="{DD117C62-FE3A-ABAD-C4D9-A09A75DBC4B1}" name="Renay Bresnan (DFFH)" initials="RB(" userId="S::Renay.Bresnan@dffh.vic.gov.au::f1088d10-3510-46b8-82fa-14ae94af0967" providerId="AD"/>
  <p188:author id="{5A0D767F-B39B-429D-6105-7BE6430C33E1}" name="Leeanne Miller (DFFH)" initials="LM(" userId="S::Leeanne.Miller@dffh.vic.gov.au::6c647d61-4eb3-4888-9a96-53cc9d800ca0" providerId="AD"/>
  <p188:author id="{1C598E90-6811-CB7A-5E15-5EAF0A5E4C18}" name="Lyndel Roberts (DFFH)" initials="L(" userId="S::lyndel.roberts@dffh.vic.gov.au::967bd7ec-b5c1-416a-890e-73aef6472be3" providerId="AD"/>
  <p188:author id="{70B3449A-64C8-A08E-EB58-420A13783988}" name="Kirstie-Lee Lomas (DFFH)" initials="KLL(" userId="S::Kirstie-Lee.Lomas@dffh.vic.gov.au::4e5e9e2c-c1b7-4a88-972d-2e478e65d6a4" providerId="AD"/>
  <p188:author id="{CEF9FEBE-66E1-5616-4C78-F5D18685E624}" name="Claire Whyte (DFFH)" initials="CW(" userId="S::Claire.Whyte@dffh.vic.gov.au::9a888c50-13d0-49bc-be7a-8c14e0033aed" providerId="AD"/>
  <p188:author id="{DF7120C5-26F5-A8DB-D584-8F966CD238FF}" name="Genevra Green (DFFH)" initials="G(" userId="S::genevra.green@dffh.vic.gov.au::8c47cd21-8e3b-421c-b21a-1cfd6f28f482" providerId="AD"/>
  <p188:author id="{06CF7CDB-743F-86B1-8669-BBD3B6E3413A}" name="Kylie Hayden (DFFH)" initials="K(" userId="S::kylie.hayden@dffh.vic.gov.au::8d49d7e7-8483-4914-b648-a3a780200efe" providerId="AD"/>
  <p188:author id="{6B512CE5-03D8-6EB3-B465-C8E753F8C369}" name="Rosemary" initials="R" userId="S::Rosemary.Ebel@dffh.vic.gov.au::ac5f6da0-dc06-4de9-97fe-afd667cffbda" providerId="AD"/>
  <p188:author id="{4A6FF0EA-662C-4BAC-FB15-DCEEAE11A289}" name="Leeanne Miller (DFFH)" initials="L(" userId="S::leeanne.miller@dffh.vic.gov.au::6c647d61-4eb3-4888-9a96-53cc9d800ca0" providerId="AD"/>
  <p188:author id="{2D7A02F1-2D4F-2031-0799-36AEA2312D63}" name="Shelley McLean (DFFH)" initials="SM(" userId="S::Shelley.McLean@dffh.vic.gov.au::27bf4fa3-7292-4a83-91f0-85d357a65855" providerId="AD"/>
  <p188:author id="{5141E3F3-0A58-A9A3-32AE-F3D8DD9365D6}" name="Amanda Leithead (DFFH)" initials="AL(" userId="S::Amanda.Leithead@dffh.vic.gov.au::6386647d-99e4-4d5c-9198-14b711d2d798" providerId="AD"/>
  <p188:author id="{CF21D3FE-7253-00AF-6312-2D03C2C7E165}" name="Genevra Green (DFFH)" initials="GG(" userId="S::Genevra.Green@dffh.vic.gov.au::8c47cd21-8e3b-421c-b21a-1cfd6f28f48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iz Gorman (DFFH)" initials="LG(" lastIdx="1" clrIdx="6">
    <p:extLst>
      <p:ext uri="{19B8F6BF-5375-455C-9EA6-DF929625EA0E}">
        <p15:presenceInfo xmlns:p15="http://schemas.microsoft.com/office/powerpoint/2012/main" userId="S::Liz.Gorman@dffh.vic.gov.au::11e77245-4de9-4097-ad6e-f0d74565325d" providerId="AD"/>
      </p:ext>
    </p:extLst>
  </p:cmAuthor>
  <p:cmAuthor id="1" name="Julie Kirkpatrick (DFFH)" initials="JK(" lastIdx="2" clrIdx="0">
    <p:extLst>
      <p:ext uri="{19B8F6BF-5375-455C-9EA6-DF929625EA0E}">
        <p15:presenceInfo xmlns:p15="http://schemas.microsoft.com/office/powerpoint/2012/main" userId="S::julie.kirkpatrick@dffh.vic.gov.au::78819955-1b30-4e47-9ef3-3434e02c679e" providerId="AD"/>
      </p:ext>
    </p:extLst>
  </p:cmAuthor>
  <p:cmAuthor id="8" name="Rosemary Ebel (DFFH)" initials="RE(" lastIdx="2" clrIdx="7">
    <p:extLst>
      <p:ext uri="{19B8F6BF-5375-455C-9EA6-DF929625EA0E}">
        <p15:presenceInfo xmlns:p15="http://schemas.microsoft.com/office/powerpoint/2012/main" userId="S::Rosemary.Ebel@dffh.vic.gov.au::ac5f6da0-dc06-4de9-97fe-afd667cffbda" providerId="AD"/>
      </p:ext>
    </p:extLst>
  </p:cmAuthor>
  <p:cmAuthor id="2" name="Caroline McCann (DFFH)" initials="CM(" lastIdx="5" clrIdx="1">
    <p:extLst>
      <p:ext uri="{19B8F6BF-5375-455C-9EA6-DF929625EA0E}">
        <p15:presenceInfo xmlns:p15="http://schemas.microsoft.com/office/powerpoint/2012/main" userId="S::Caroline.McCann@dffh.vic.gov.au::576d120a-7b99-445c-8fff-a8ed58575e48" providerId="AD"/>
      </p:ext>
    </p:extLst>
  </p:cmAuthor>
  <p:cmAuthor id="3" name="Louise Evans (DFFH)" initials="L(" lastIdx="1" clrIdx="2">
    <p:extLst>
      <p:ext uri="{19B8F6BF-5375-455C-9EA6-DF929625EA0E}">
        <p15:presenceInfo xmlns:p15="http://schemas.microsoft.com/office/powerpoint/2012/main" userId="S::louise.evans@dffh.vic.gov.au::7acc4521-0664-40ab-bf5d-2afa931047d9" providerId="AD"/>
      </p:ext>
    </p:extLst>
  </p:cmAuthor>
  <p:cmAuthor id="4" name="Belinda Martin (DFFH)" initials="BM(" lastIdx="4" clrIdx="3">
    <p:extLst>
      <p:ext uri="{19B8F6BF-5375-455C-9EA6-DF929625EA0E}">
        <p15:presenceInfo xmlns:p15="http://schemas.microsoft.com/office/powerpoint/2012/main" userId="S::Belinda.Martin@dffh.vic.gov.au::059632ac-8b72-4d0b-887d-7d4ebabdbba6" providerId="AD"/>
      </p:ext>
    </p:extLst>
  </p:cmAuthor>
  <p:cmAuthor id="5" name="Naomi Byrne-Soper (DFFH)" initials="NBS(" lastIdx="1" clrIdx="4">
    <p:extLst>
      <p:ext uri="{19B8F6BF-5375-455C-9EA6-DF929625EA0E}">
        <p15:presenceInfo xmlns:p15="http://schemas.microsoft.com/office/powerpoint/2012/main" userId="S::Naomi.Byrne-Soper@dffh.vic.gov.au::3c58e3a4-239a-4494-96ea-562ae66ba58d" providerId="AD"/>
      </p:ext>
    </p:extLst>
  </p:cmAuthor>
  <p:cmAuthor id="6" name="Shirley Gray (DFFH)" initials="S(" lastIdx="3" clrIdx="5">
    <p:extLst>
      <p:ext uri="{19B8F6BF-5375-455C-9EA6-DF929625EA0E}">
        <p15:presenceInfo xmlns:p15="http://schemas.microsoft.com/office/powerpoint/2012/main" userId="S::shirley.gray@dffh.vic.gov.au::a0aa46df-6110-4ee9-92d1-293fe208b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A6"/>
    <a:srgbClr val="0000FF"/>
    <a:srgbClr val="E8F6F7"/>
    <a:srgbClr val="0072CE"/>
    <a:srgbClr val="007F89"/>
    <a:srgbClr val="F39600"/>
    <a:srgbClr val="00B140"/>
    <a:srgbClr val="201547"/>
    <a:srgbClr val="CEDC00"/>
    <a:srgbClr val="D2E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1298"/>
        <p:guide pos="3840"/>
        <p:guide orient="horz" pos="3906"/>
        <p:guide pos="7333"/>
        <p:guide orient="horz" pos="1026"/>
        <p:guide pos="325"/>
        <p:guide orient="horz" pos="890"/>
        <p:guide orient="horz" pos="1139"/>
        <p:guide pos="1912"/>
        <p:guide pos="5518"/>
        <p:guide orient="horz" pos="315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A068CF-BF2C-4D4D-8330-3930E7A5C955}" type="doc">
      <dgm:prSet loTypeId="urn:microsoft.com/office/officeart/2005/8/layout/pyramid1" loCatId="pyramid" qsTypeId="urn:microsoft.com/office/officeart/2005/8/quickstyle/simple1" qsCatId="simple" csTypeId="urn:microsoft.com/office/officeart/2005/8/colors/accent1_2" csCatId="accent1" phldr="1"/>
      <dgm:spPr/>
    </dgm:pt>
    <dgm:pt modelId="{0865315A-570D-4456-A850-29E8C7238ECD}">
      <dgm:prSet phldrT="[Text]" custT="1">
        <dgm:style>
          <a:lnRef idx="2">
            <a:schemeClr val="accent5"/>
          </a:lnRef>
          <a:fillRef idx="1">
            <a:schemeClr val="lt1"/>
          </a:fillRef>
          <a:effectRef idx="0">
            <a:schemeClr val="accent5"/>
          </a:effectRef>
          <a:fontRef idx="minor">
            <a:schemeClr val="dk1"/>
          </a:fontRef>
        </dgm:style>
      </dgm:prSet>
      <dgm:spPr>
        <a:solidFill>
          <a:schemeClr val="accent5">
            <a:lumMod val="20000"/>
            <a:lumOff val="80000"/>
          </a:schemeClr>
        </a:solidFill>
      </dgm:spPr>
      <dgm:t>
        <a:bodyPr/>
        <a:lstStyle/>
        <a:p>
          <a:endParaRPr lang="en-AU" sz="1100"/>
        </a:p>
        <a:p>
          <a:endParaRPr lang="en-AU" sz="1100"/>
        </a:p>
        <a:p>
          <a:endParaRPr lang="en-AU" sz="1100"/>
        </a:p>
        <a:p>
          <a:endParaRPr lang="en-AU" sz="1100"/>
        </a:p>
        <a:p>
          <a:r>
            <a:rPr lang="en-AU" sz="1400"/>
            <a:t>Child Protection</a:t>
          </a:r>
        </a:p>
        <a:p>
          <a:r>
            <a:rPr lang="en-AU" sz="1400"/>
            <a:t>ACAC</a:t>
          </a:r>
        </a:p>
        <a:p>
          <a:r>
            <a:rPr lang="en-AU" sz="1400"/>
            <a:t>Police</a:t>
          </a:r>
        </a:p>
        <a:p>
          <a:r>
            <a:rPr lang="en-AU" sz="1400"/>
            <a:t>Care Services</a:t>
          </a:r>
        </a:p>
        <a:p>
          <a:endParaRPr lang="en-AU" sz="1100"/>
        </a:p>
      </dgm:t>
    </dgm:pt>
    <dgm:pt modelId="{C4B9CCA6-EA82-4406-8B24-00D80D988557}" type="parTrans" cxnId="{99EBE5D3-F2A5-406E-8C34-1A7A7D6709EB}">
      <dgm:prSet/>
      <dgm:spPr/>
      <dgm:t>
        <a:bodyPr/>
        <a:lstStyle/>
        <a:p>
          <a:endParaRPr lang="en-AU"/>
        </a:p>
      </dgm:t>
    </dgm:pt>
    <dgm:pt modelId="{1DF180A5-63DE-46A1-8BB4-CF60AEC27228}" type="sibTrans" cxnId="{99EBE5D3-F2A5-406E-8C34-1A7A7D6709EB}">
      <dgm:prSet/>
      <dgm:spPr/>
      <dgm:t>
        <a:bodyPr/>
        <a:lstStyle/>
        <a:p>
          <a:endParaRPr lang="en-AU"/>
        </a:p>
      </dgm:t>
    </dgm:pt>
    <dgm:pt modelId="{7819F2A4-90A3-44F2-9F92-C248550646EE}">
      <dgm:prSet phldrT="[Text]" custT="1">
        <dgm:style>
          <a:lnRef idx="2">
            <a:schemeClr val="accent5"/>
          </a:lnRef>
          <a:fillRef idx="1">
            <a:schemeClr val="lt1"/>
          </a:fillRef>
          <a:effectRef idx="0">
            <a:schemeClr val="accent5"/>
          </a:effectRef>
          <a:fontRef idx="minor">
            <a:schemeClr val="dk1"/>
          </a:fontRef>
        </dgm:style>
      </dgm:prSet>
      <dgm:spPr>
        <a:solidFill>
          <a:schemeClr val="accent5">
            <a:lumMod val="40000"/>
            <a:lumOff val="60000"/>
          </a:schemeClr>
        </a:solidFill>
      </dgm:spPr>
      <dgm:t>
        <a:bodyPr/>
        <a:lstStyle/>
        <a:p>
          <a:pPr rtl="0"/>
          <a:r>
            <a:rPr lang="en-AU" sz="1400"/>
            <a:t>The Orange Door</a:t>
          </a:r>
          <a:r>
            <a:rPr lang="en-AU" sz="1400">
              <a:latin typeface="Arial"/>
            </a:rPr>
            <a:t>  </a:t>
          </a:r>
          <a:r>
            <a:rPr lang="en-AU" sz="1400"/>
            <a:t> |</a:t>
          </a:r>
          <a:r>
            <a:rPr lang="en-AU" sz="1400">
              <a:latin typeface="Arial"/>
            </a:rPr>
            <a:t>   </a:t>
          </a:r>
          <a:r>
            <a:rPr lang="en-AU" sz="1400"/>
            <a:t> ACCOs</a:t>
          </a:r>
        </a:p>
        <a:p>
          <a:pPr rtl="0"/>
          <a:r>
            <a:rPr lang="en-AU" sz="1400"/>
            <a:t>Parent Services</a:t>
          </a:r>
          <a:r>
            <a:rPr lang="en-AU" sz="1400">
              <a:latin typeface="Arial"/>
            </a:rPr>
            <a:t> </a:t>
          </a:r>
          <a:r>
            <a:rPr lang="en-AU" sz="1400"/>
            <a:t> |</a:t>
          </a:r>
          <a:r>
            <a:rPr lang="en-AU" sz="1400">
              <a:latin typeface="Arial"/>
            </a:rPr>
            <a:t>  </a:t>
          </a:r>
          <a:r>
            <a:rPr lang="en-AU" sz="1400"/>
            <a:t> Family Services</a:t>
          </a:r>
        </a:p>
        <a:p>
          <a:pPr rtl="0"/>
          <a:r>
            <a:rPr lang="en-AU" sz="1400"/>
            <a:t>Drug &amp; Alcohol </a:t>
          </a:r>
          <a:r>
            <a:rPr lang="en-AU" sz="1400">
              <a:latin typeface="Arial"/>
            </a:rPr>
            <a:t>Services </a:t>
          </a:r>
          <a:endParaRPr lang="en-AU" sz="1400"/>
        </a:p>
        <a:p>
          <a:pPr rtl="0"/>
          <a:r>
            <a:rPr lang="en-AU" sz="1400">
              <a:latin typeface="Arial"/>
            </a:rPr>
            <a:t> </a:t>
          </a:r>
          <a:r>
            <a:rPr lang="en-AU" sz="1400"/>
            <a:t>Mental Health</a:t>
          </a:r>
          <a:r>
            <a:rPr lang="en-AU" sz="1400">
              <a:latin typeface="Arial"/>
            </a:rPr>
            <a:t> </a:t>
          </a:r>
          <a:r>
            <a:rPr lang="en-AU" sz="1400"/>
            <a:t> Services</a:t>
          </a:r>
          <a:r>
            <a:rPr lang="en-AU" sz="1400">
              <a:latin typeface="Arial"/>
            </a:rPr>
            <a:t> </a:t>
          </a:r>
          <a:endParaRPr lang="en-AU" sz="1400"/>
        </a:p>
        <a:p>
          <a:r>
            <a:rPr lang="en-AU" sz="1400"/>
            <a:t>Early Intervention Services</a:t>
          </a:r>
        </a:p>
        <a:p>
          <a:pPr rtl="0"/>
          <a:r>
            <a:rPr lang="en-AU" sz="1400"/>
            <a:t>Specialist Children’s Services</a:t>
          </a:r>
          <a:r>
            <a:rPr lang="en-AU" sz="1400">
              <a:latin typeface="Arial"/>
            </a:rPr>
            <a:t> </a:t>
          </a:r>
          <a:endParaRPr lang="en-AU" sz="1400"/>
        </a:p>
        <a:p>
          <a:r>
            <a:rPr lang="en-AU" sz="1400"/>
            <a:t>Family Violence &amp; Sexual Assault Services</a:t>
          </a:r>
        </a:p>
        <a:p>
          <a:r>
            <a:rPr lang="en-AU" sz="1400">
              <a:latin typeface="Arial"/>
              <a:ea typeface="ＭＳ Ｐゴシック"/>
              <a:cs typeface="Arial"/>
            </a:rPr>
            <a:t>School Focussed Youth Services</a:t>
          </a:r>
          <a:endParaRPr lang="en-AU" sz="1400"/>
        </a:p>
      </dgm:t>
    </dgm:pt>
    <dgm:pt modelId="{0F9B326A-501A-465E-95C4-AE94B515D898}" type="parTrans" cxnId="{0ECB90E1-3B14-477C-8CBD-BBDD054E3ACD}">
      <dgm:prSet/>
      <dgm:spPr/>
      <dgm:t>
        <a:bodyPr/>
        <a:lstStyle/>
        <a:p>
          <a:endParaRPr lang="en-AU"/>
        </a:p>
      </dgm:t>
    </dgm:pt>
    <dgm:pt modelId="{F6C8CE3C-6A93-4DBE-BBF9-1F4EAC53A799}" type="sibTrans" cxnId="{0ECB90E1-3B14-477C-8CBD-BBDD054E3ACD}">
      <dgm:prSet/>
      <dgm:spPr/>
      <dgm:t>
        <a:bodyPr/>
        <a:lstStyle/>
        <a:p>
          <a:endParaRPr lang="en-AU"/>
        </a:p>
      </dgm:t>
    </dgm:pt>
    <dgm:pt modelId="{EB31650A-199E-4D26-B265-6EF93F7EC6FD}">
      <dgm:prSet phldrT="[Text]" custT="1">
        <dgm:style>
          <a:lnRef idx="2">
            <a:schemeClr val="accent5"/>
          </a:lnRef>
          <a:fillRef idx="1">
            <a:schemeClr val="lt1"/>
          </a:fillRef>
          <a:effectRef idx="0">
            <a:schemeClr val="accent5"/>
          </a:effectRef>
          <a:fontRef idx="minor">
            <a:schemeClr val="dk1"/>
          </a:fontRef>
        </dgm:style>
      </dgm:prSet>
      <dgm:spPr>
        <a:solidFill>
          <a:schemeClr val="accent5">
            <a:lumMod val="60000"/>
            <a:lumOff val="40000"/>
          </a:schemeClr>
        </a:solidFill>
      </dgm:spPr>
      <dgm:t>
        <a:bodyPr/>
        <a:lstStyle/>
        <a:p>
          <a:r>
            <a:rPr lang="en-AU" sz="1400">
              <a:latin typeface="Arial"/>
              <a:ea typeface="ＭＳ Ｐゴシック"/>
              <a:cs typeface="Arial"/>
            </a:rPr>
            <a:t>Childcare</a:t>
          </a:r>
          <a:endParaRPr lang="en-AU" sz="1400">
            <a:cs typeface="Arial"/>
          </a:endParaRPr>
        </a:p>
        <a:p>
          <a:r>
            <a:rPr lang="en-AU" sz="1400">
              <a:latin typeface="Arial"/>
              <a:ea typeface="ＭＳ Ｐゴシック"/>
              <a:cs typeface="Arial"/>
            </a:rPr>
            <a:t>Preschools</a:t>
          </a:r>
        </a:p>
        <a:p>
          <a:r>
            <a:rPr lang="en-AU" sz="1400">
              <a:latin typeface="Arial"/>
              <a:ea typeface="ＭＳ Ｐゴシック"/>
              <a:cs typeface="Arial"/>
            </a:rPr>
            <a:t>Maternal &amp; Child Health</a:t>
          </a:r>
        </a:p>
        <a:p>
          <a:r>
            <a:rPr lang="en-AU" sz="1400">
              <a:latin typeface="Arial"/>
              <a:ea typeface="ＭＳ Ｐゴシック"/>
              <a:cs typeface="Arial"/>
            </a:rPr>
            <a:t>Neighbourhood Houses</a:t>
          </a:r>
        </a:p>
        <a:p>
          <a:r>
            <a:rPr lang="en-AU" sz="1400">
              <a:latin typeface="Arial"/>
              <a:ea typeface="ＭＳ Ｐゴシック"/>
              <a:cs typeface="Arial"/>
            </a:rPr>
            <a:t>Telephone counselling</a:t>
          </a:r>
        </a:p>
        <a:p>
          <a:pPr rtl="0"/>
          <a:r>
            <a:rPr lang="en-AU" sz="1400">
              <a:latin typeface="Arial"/>
              <a:ea typeface="ＭＳ Ｐゴシック"/>
              <a:cs typeface="Arial"/>
            </a:rPr>
            <a:t>GPs   |   Schools</a:t>
          </a:r>
        </a:p>
        <a:p>
          <a:r>
            <a:rPr lang="en-AU" sz="1400">
              <a:latin typeface="Arial"/>
              <a:ea typeface="ＭＳ Ｐゴシック"/>
              <a:cs typeface="Arial"/>
            </a:rPr>
            <a:t>Community Health Centres</a:t>
          </a:r>
          <a:endParaRPr lang="en-AU" sz="1400"/>
        </a:p>
      </dgm:t>
    </dgm:pt>
    <dgm:pt modelId="{4C36B220-B71B-40FF-81C5-C9A3D3009F52}" type="parTrans" cxnId="{ABEB53FD-C238-443B-84D2-E06296D74123}">
      <dgm:prSet/>
      <dgm:spPr/>
      <dgm:t>
        <a:bodyPr/>
        <a:lstStyle/>
        <a:p>
          <a:endParaRPr lang="en-AU"/>
        </a:p>
      </dgm:t>
    </dgm:pt>
    <dgm:pt modelId="{6141CB17-93EF-4818-9FF8-4E8BEFC865F9}" type="sibTrans" cxnId="{ABEB53FD-C238-443B-84D2-E06296D74123}">
      <dgm:prSet/>
      <dgm:spPr/>
      <dgm:t>
        <a:bodyPr/>
        <a:lstStyle/>
        <a:p>
          <a:endParaRPr lang="en-AU"/>
        </a:p>
      </dgm:t>
    </dgm:pt>
    <dgm:pt modelId="{734EB07F-08BE-4254-8C52-9E67A41A3500}" type="pres">
      <dgm:prSet presAssocID="{43A068CF-BF2C-4D4D-8330-3930E7A5C955}" presName="Name0" presStyleCnt="0">
        <dgm:presLayoutVars>
          <dgm:dir/>
          <dgm:animLvl val="lvl"/>
          <dgm:resizeHandles val="exact"/>
        </dgm:presLayoutVars>
      </dgm:prSet>
      <dgm:spPr/>
    </dgm:pt>
    <dgm:pt modelId="{A9D2CD13-F2DE-4A9C-9C3A-21CDAC9ADE0C}" type="pres">
      <dgm:prSet presAssocID="{0865315A-570D-4456-A850-29E8C7238ECD}" presName="Name8" presStyleCnt="0"/>
      <dgm:spPr/>
    </dgm:pt>
    <dgm:pt modelId="{EB8CB036-DF9A-482B-AF1E-541FD1ADA3C7}" type="pres">
      <dgm:prSet presAssocID="{0865315A-570D-4456-A850-29E8C7238ECD}" presName="level" presStyleLbl="node1" presStyleIdx="0" presStyleCnt="3" custScaleX="100946">
        <dgm:presLayoutVars>
          <dgm:chMax val="1"/>
          <dgm:bulletEnabled val="1"/>
        </dgm:presLayoutVars>
      </dgm:prSet>
      <dgm:spPr/>
    </dgm:pt>
    <dgm:pt modelId="{A7AB4963-700D-4702-8269-27E43AB48EF6}" type="pres">
      <dgm:prSet presAssocID="{0865315A-570D-4456-A850-29E8C7238ECD}" presName="levelTx" presStyleLbl="revTx" presStyleIdx="0" presStyleCnt="0">
        <dgm:presLayoutVars>
          <dgm:chMax val="1"/>
          <dgm:bulletEnabled val="1"/>
        </dgm:presLayoutVars>
      </dgm:prSet>
      <dgm:spPr/>
    </dgm:pt>
    <dgm:pt modelId="{991A56B0-997A-433C-AD8E-52F7CFCE7675}" type="pres">
      <dgm:prSet presAssocID="{7819F2A4-90A3-44F2-9F92-C248550646EE}" presName="Name8" presStyleCnt="0"/>
      <dgm:spPr/>
    </dgm:pt>
    <dgm:pt modelId="{847A1374-B567-418F-B34F-5B694FD6A5E3}" type="pres">
      <dgm:prSet presAssocID="{7819F2A4-90A3-44F2-9F92-C248550646EE}" presName="level" presStyleLbl="node1" presStyleIdx="1" presStyleCnt="3" custScaleX="99536" custScaleY="117380">
        <dgm:presLayoutVars>
          <dgm:chMax val="1"/>
          <dgm:bulletEnabled val="1"/>
        </dgm:presLayoutVars>
      </dgm:prSet>
      <dgm:spPr/>
    </dgm:pt>
    <dgm:pt modelId="{E7DC613F-1865-4EA1-8DE5-AC9D4C5151F9}" type="pres">
      <dgm:prSet presAssocID="{7819F2A4-90A3-44F2-9F92-C248550646EE}" presName="levelTx" presStyleLbl="revTx" presStyleIdx="0" presStyleCnt="0">
        <dgm:presLayoutVars>
          <dgm:chMax val="1"/>
          <dgm:bulletEnabled val="1"/>
        </dgm:presLayoutVars>
      </dgm:prSet>
      <dgm:spPr/>
    </dgm:pt>
    <dgm:pt modelId="{02D8A44C-801F-4770-80F4-598AF82698E4}" type="pres">
      <dgm:prSet presAssocID="{EB31650A-199E-4D26-B265-6EF93F7EC6FD}" presName="Name8" presStyleCnt="0"/>
      <dgm:spPr/>
    </dgm:pt>
    <dgm:pt modelId="{22478E1A-5E95-49C1-9DDF-415320CCADE7}" type="pres">
      <dgm:prSet presAssocID="{EB31650A-199E-4D26-B265-6EF93F7EC6FD}" presName="level" presStyleLbl="node1" presStyleIdx="2" presStyleCnt="3">
        <dgm:presLayoutVars>
          <dgm:chMax val="1"/>
          <dgm:bulletEnabled val="1"/>
        </dgm:presLayoutVars>
      </dgm:prSet>
      <dgm:spPr/>
    </dgm:pt>
    <dgm:pt modelId="{D3035878-3E89-416F-8E42-EDA3C6086054}" type="pres">
      <dgm:prSet presAssocID="{EB31650A-199E-4D26-B265-6EF93F7EC6FD}" presName="levelTx" presStyleLbl="revTx" presStyleIdx="0" presStyleCnt="0">
        <dgm:presLayoutVars>
          <dgm:chMax val="1"/>
          <dgm:bulletEnabled val="1"/>
        </dgm:presLayoutVars>
      </dgm:prSet>
      <dgm:spPr/>
    </dgm:pt>
  </dgm:ptLst>
  <dgm:cxnLst>
    <dgm:cxn modelId="{5A89D900-C96D-41AE-96F1-85DC56AA6FB4}" type="presOf" srcId="{EB31650A-199E-4D26-B265-6EF93F7EC6FD}" destId="{22478E1A-5E95-49C1-9DDF-415320CCADE7}" srcOrd="0" destOrd="0" presId="urn:microsoft.com/office/officeart/2005/8/layout/pyramid1"/>
    <dgm:cxn modelId="{8101811B-C0B6-448F-A0E8-33B7534241C4}" type="presOf" srcId="{0865315A-570D-4456-A850-29E8C7238ECD}" destId="{A7AB4963-700D-4702-8269-27E43AB48EF6}" srcOrd="1" destOrd="0" presId="urn:microsoft.com/office/officeart/2005/8/layout/pyramid1"/>
    <dgm:cxn modelId="{D0BC685C-21B7-4BCA-9D7A-46DB08D86BFB}" type="presOf" srcId="{EB31650A-199E-4D26-B265-6EF93F7EC6FD}" destId="{D3035878-3E89-416F-8E42-EDA3C6086054}" srcOrd="1" destOrd="0" presId="urn:microsoft.com/office/officeart/2005/8/layout/pyramid1"/>
    <dgm:cxn modelId="{2AC0896E-0A91-4372-A495-099DB7FF1827}" type="presOf" srcId="{7819F2A4-90A3-44F2-9F92-C248550646EE}" destId="{847A1374-B567-418F-B34F-5B694FD6A5E3}" srcOrd="0" destOrd="0" presId="urn:microsoft.com/office/officeart/2005/8/layout/pyramid1"/>
    <dgm:cxn modelId="{CF04DD78-8C37-407A-B23C-94244501B144}" type="presOf" srcId="{7819F2A4-90A3-44F2-9F92-C248550646EE}" destId="{E7DC613F-1865-4EA1-8DE5-AC9D4C5151F9}" srcOrd="1" destOrd="0" presId="urn:microsoft.com/office/officeart/2005/8/layout/pyramid1"/>
    <dgm:cxn modelId="{557E6ACF-9B48-4FE5-9EE4-EB9F4761E8A0}" type="presOf" srcId="{0865315A-570D-4456-A850-29E8C7238ECD}" destId="{EB8CB036-DF9A-482B-AF1E-541FD1ADA3C7}" srcOrd="0" destOrd="0" presId="urn:microsoft.com/office/officeart/2005/8/layout/pyramid1"/>
    <dgm:cxn modelId="{99EBE5D3-F2A5-406E-8C34-1A7A7D6709EB}" srcId="{43A068CF-BF2C-4D4D-8330-3930E7A5C955}" destId="{0865315A-570D-4456-A850-29E8C7238ECD}" srcOrd="0" destOrd="0" parTransId="{C4B9CCA6-EA82-4406-8B24-00D80D988557}" sibTransId="{1DF180A5-63DE-46A1-8BB4-CF60AEC27228}"/>
    <dgm:cxn modelId="{4EF561DF-FC04-4A28-B8AB-7C4B0F06AD65}" type="presOf" srcId="{43A068CF-BF2C-4D4D-8330-3930E7A5C955}" destId="{734EB07F-08BE-4254-8C52-9E67A41A3500}" srcOrd="0" destOrd="0" presId="urn:microsoft.com/office/officeart/2005/8/layout/pyramid1"/>
    <dgm:cxn modelId="{0ECB90E1-3B14-477C-8CBD-BBDD054E3ACD}" srcId="{43A068CF-BF2C-4D4D-8330-3930E7A5C955}" destId="{7819F2A4-90A3-44F2-9F92-C248550646EE}" srcOrd="1" destOrd="0" parTransId="{0F9B326A-501A-465E-95C4-AE94B515D898}" sibTransId="{F6C8CE3C-6A93-4DBE-BBF9-1F4EAC53A799}"/>
    <dgm:cxn modelId="{ABEB53FD-C238-443B-84D2-E06296D74123}" srcId="{43A068CF-BF2C-4D4D-8330-3930E7A5C955}" destId="{EB31650A-199E-4D26-B265-6EF93F7EC6FD}" srcOrd="2" destOrd="0" parTransId="{4C36B220-B71B-40FF-81C5-C9A3D3009F52}" sibTransId="{6141CB17-93EF-4818-9FF8-4E8BEFC865F9}"/>
    <dgm:cxn modelId="{52743744-6DB0-4CB9-80F7-B98112895C01}" type="presParOf" srcId="{734EB07F-08BE-4254-8C52-9E67A41A3500}" destId="{A9D2CD13-F2DE-4A9C-9C3A-21CDAC9ADE0C}" srcOrd="0" destOrd="0" presId="urn:microsoft.com/office/officeart/2005/8/layout/pyramid1"/>
    <dgm:cxn modelId="{00D978D2-71B2-4D55-9B09-E55D1805CF38}" type="presParOf" srcId="{A9D2CD13-F2DE-4A9C-9C3A-21CDAC9ADE0C}" destId="{EB8CB036-DF9A-482B-AF1E-541FD1ADA3C7}" srcOrd="0" destOrd="0" presId="urn:microsoft.com/office/officeart/2005/8/layout/pyramid1"/>
    <dgm:cxn modelId="{0E9E0B53-EEDE-4D23-87AA-2A0B5D49B109}" type="presParOf" srcId="{A9D2CD13-F2DE-4A9C-9C3A-21CDAC9ADE0C}" destId="{A7AB4963-700D-4702-8269-27E43AB48EF6}" srcOrd="1" destOrd="0" presId="urn:microsoft.com/office/officeart/2005/8/layout/pyramid1"/>
    <dgm:cxn modelId="{E87CEADB-0AA6-4190-BB26-F5DFCAA2B66C}" type="presParOf" srcId="{734EB07F-08BE-4254-8C52-9E67A41A3500}" destId="{991A56B0-997A-433C-AD8E-52F7CFCE7675}" srcOrd="1" destOrd="0" presId="urn:microsoft.com/office/officeart/2005/8/layout/pyramid1"/>
    <dgm:cxn modelId="{971D3556-D029-4724-B6BE-CD7A89454DB9}" type="presParOf" srcId="{991A56B0-997A-433C-AD8E-52F7CFCE7675}" destId="{847A1374-B567-418F-B34F-5B694FD6A5E3}" srcOrd="0" destOrd="0" presId="urn:microsoft.com/office/officeart/2005/8/layout/pyramid1"/>
    <dgm:cxn modelId="{D7972EC8-3E03-4B1A-9BAF-13219038AE4F}" type="presParOf" srcId="{991A56B0-997A-433C-AD8E-52F7CFCE7675}" destId="{E7DC613F-1865-4EA1-8DE5-AC9D4C5151F9}" srcOrd="1" destOrd="0" presId="urn:microsoft.com/office/officeart/2005/8/layout/pyramid1"/>
    <dgm:cxn modelId="{665CD948-122C-4DA8-A1EB-F10375A5F23F}" type="presParOf" srcId="{734EB07F-08BE-4254-8C52-9E67A41A3500}" destId="{02D8A44C-801F-4770-80F4-598AF82698E4}" srcOrd="2" destOrd="0" presId="urn:microsoft.com/office/officeart/2005/8/layout/pyramid1"/>
    <dgm:cxn modelId="{C5C10140-0FF0-48A4-9405-4EBDDC4BC66B}" type="presParOf" srcId="{02D8A44C-801F-4770-80F4-598AF82698E4}" destId="{22478E1A-5E95-49C1-9DDF-415320CCADE7}" srcOrd="0" destOrd="0" presId="urn:microsoft.com/office/officeart/2005/8/layout/pyramid1"/>
    <dgm:cxn modelId="{1F48CEA9-A1FC-445C-A69B-D8D10FB2BD14}" type="presParOf" srcId="{02D8A44C-801F-4770-80F4-598AF82698E4}" destId="{D3035878-3E89-416F-8E42-EDA3C608605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CB036-DF9A-482B-AF1E-541FD1ADA3C7}">
      <dsp:nvSpPr>
        <dsp:cNvPr id="0" name=""/>
        <dsp:cNvSpPr/>
      </dsp:nvSpPr>
      <dsp:spPr>
        <a:xfrm>
          <a:off x="2934900" y="0"/>
          <a:ext cx="2737707" cy="1877434"/>
        </a:xfrm>
        <a:prstGeom prst="trapezoid">
          <a:avLst>
            <a:gd name="adj" fmla="val 72228"/>
          </a:avLst>
        </a:prstGeom>
        <a:solidFill>
          <a:schemeClr val="accent5">
            <a:lumMod val="20000"/>
            <a:lumOff val="80000"/>
          </a:schemeClr>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AU" sz="1100" kern="1200"/>
        </a:p>
        <a:p>
          <a:pPr marL="0" lvl="0" indent="0" algn="ctr" defTabSz="488950">
            <a:lnSpc>
              <a:spcPct val="90000"/>
            </a:lnSpc>
            <a:spcBef>
              <a:spcPct val="0"/>
            </a:spcBef>
            <a:spcAft>
              <a:spcPct val="35000"/>
            </a:spcAft>
            <a:buNone/>
          </a:pPr>
          <a:endParaRPr lang="en-AU" sz="1100" kern="1200"/>
        </a:p>
        <a:p>
          <a:pPr marL="0" lvl="0" indent="0" algn="ctr" defTabSz="488950">
            <a:lnSpc>
              <a:spcPct val="90000"/>
            </a:lnSpc>
            <a:spcBef>
              <a:spcPct val="0"/>
            </a:spcBef>
            <a:spcAft>
              <a:spcPct val="35000"/>
            </a:spcAft>
            <a:buNone/>
          </a:pPr>
          <a:endParaRPr lang="en-AU" sz="1100" kern="1200"/>
        </a:p>
        <a:p>
          <a:pPr marL="0" lvl="0" indent="0" algn="ctr" defTabSz="488950">
            <a:lnSpc>
              <a:spcPct val="90000"/>
            </a:lnSpc>
            <a:spcBef>
              <a:spcPct val="0"/>
            </a:spcBef>
            <a:spcAft>
              <a:spcPct val="35000"/>
            </a:spcAft>
            <a:buNone/>
          </a:pPr>
          <a:endParaRPr lang="en-AU" sz="1100" kern="1200"/>
        </a:p>
        <a:p>
          <a:pPr marL="0" lvl="0" indent="0" algn="ctr" defTabSz="488950">
            <a:lnSpc>
              <a:spcPct val="90000"/>
            </a:lnSpc>
            <a:spcBef>
              <a:spcPct val="0"/>
            </a:spcBef>
            <a:spcAft>
              <a:spcPct val="35000"/>
            </a:spcAft>
            <a:buNone/>
          </a:pPr>
          <a:r>
            <a:rPr lang="en-AU" sz="1400" kern="1200"/>
            <a:t>Child Protection</a:t>
          </a:r>
        </a:p>
        <a:p>
          <a:pPr marL="0" lvl="0" indent="0" algn="ctr" defTabSz="488950">
            <a:lnSpc>
              <a:spcPct val="90000"/>
            </a:lnSpc>
            <a:spcBef>
              <a:spcPct val="0"/>
            </a:spcBef>
            <a:spcAft>
              <a:spcPct val="35000"/>
            </a:spcAft>
            <a:buNone/>
          </a:pPr>
          <a:r>
            <a:rPr lang="en-AU" sz="1400" kern="1200"/>
            <a:t>ACAC</a:t>
          </a:r>
        </a:p>
        <a:p>
          <a:pPr marL="0" lvl="0" indent="0" algn="ctr" defTabSz="488950">
            <a:lnSpc>
              <a:spcPct val="90000"/>
            </a:lnSpc>
            <a:spcBef>
              <a:spcPct val="0"/>
            </a:spcBef>
            <a:spcAft>
              <a:spcPct val="35000"/>
            </a:spcAft>
            <a:buNone/>
          </a:pPr>
          <a:r>
            <a:rPr lang="en-AU" sz="1400" kern="1200"/>
            <a:t>Police</a:t>
          </a:r>
        </a:p>
        <a:p>
          <a:pPr marL="0" lvl="0" indent="0" algn="ctr" defTabSz="488950">
            <a:lnSpc>
              <a:spcPct val="90000"/>
            </a:lnSpc>
            <a:spcBef>
              <a:spcPct val="0"/>
            </a:spcBef>
            <a:spcAft>
              <a:spcPct val="35000"/>
            </a:spcAft>
            <a:buNone/>
          </a:pPr>
          <a:r>
            <a:rPr lang="en-AU" sz="1400" kern="1200"/>
            <a:t>Care Services</a:t>
          </a:r>
        </a:p>
        <a:p>
          <a:pPr marL="0" lvl="0" indent="0" algn="ctr" defTabSz="488950">
            <a:lnSpc>
              <a:spcPct val="90000"/>
            </a:lnSpc>
            <a:spcBef>
              <a:spcPct val="0"/>
            </a:spcBef>
            <a:spcAft>
              <a:spcPct val="35000"/>
            </a:spcAft>
            <a:buNone/>
          </a:pPr>
          <a:endParaRPr lang="en-AU" sz="1100" kern="1200"/>
        </a:p>
      </dsp:txBody>
      <dsp:txXfrm>
        <a:off x="2934900" y="0"/>
        <a:ext cx="2737707" cy="1877434"/>
      </dsp:txXfrm>
    </dsp:sp>
    <dsp:sp modelId="{847A1374-B567-418F-B34F-5B694FD6A5E3}">
      <dsp:nvSpPr>
        <dsp:cNvPr id="0" name=""/>
        <dsp:cNvSpPr/>
      </dsp:nvSpPr>
      <dsp:spPr>
        <a:xfrm>
          <a:off x="1369703" y="1877434"/>
          <a:ext cx="5868101" cy="2203732"/>
        </a:xfrm>
        <a:prstGeom prst="trapezoid">
          <a:avLst>
            <a:gd name="adj" fmla="val 72228"/>
          </a:avLst>
        </a:prstGeom>
        <a:solidFill>
          <a:schemeClr val="accent5">
            <a:lumMod val="40000"/>
            <a:lumOff val="60000"/>
          </a:schemeClr>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AU" sz="1400" kern="1200"/>
            <a:t>The Orange Door</a:t>
          </a:r>
          <a:r>
            <a:rPr lang="en-AU" sz="1400" kern="1200">
              <a:latin typeface="Arial"/>
            </a:rPr>
            <a:t>  </a:t>
          </a:r>
          <a:r>
            <a:rPr lang="en-AU" sz="1400" kern="1200"/>
            <a:t> |</a:t>
          </a:r>
          <a:r>
            <a:rPr lang="en-AU" sz="1400" kern="1200">
              <a:latin typeface="Arial"/>
            </a:rPr>
            <a:t>   </a:t>
          </a:r>
          <a:r>
            <a:rPr lang="en-AU" sz="1400" kern="1200"/>
            <a:t> ACCOs</a:t>
          </a:r>
        </a:p>
        <a:p>
          <a:pPr marL="0" lvl="0" indent="0" algn="ctr" defTabSz="622300" rtl="0">
            <a:lnSpc>
              <a:spcPct val="90000"/>
            </a:lnSpc>
            <a:spcBef>
              <a:spcPct val="0"/>
            </a:spcBef>
            <a:spcAft>
              <a:spcPct val="35000"/>
            </a:spcAft>
            <a:buNone/>
          </a:pPr>
          <a:r>
            <a:rPr lang="en-AU" sz="1400" kern="1200"/>
            <a:t>Parent Services</a:t>
          </a:r>
          <a:r>
            <a:rPr lang="en-AU" sz="1400" kern="1200">
              <a:latin typeface="Arial"/>
            </a:rPr>
            <a:t> </a:t>
          </a:r>
          <a:r>
            <a:rPr lang="en-AU" sz="1400" kern="1200"/>
            <a:t> |</a:t>
          </a:r>
          <a:r>
            <a:rPr lang="en-AU" sz="1400" kern="1200">
              <a:latin typeface="Arial"/>
            </a:rPr>
            <a:t>  </a:t>
          </a:r>
          <a:r>
            <a:rPr lang="en-AU" sz="1400" kern="1200"/>
            <a:t> Family Services</a:t>
          </a:r>
        </a:p>
        <a:p>
          <a:pPr marL="0" lvl="0" indent="0" algn="ctr" defTabSz="622300" rtl="0">
            <a:lnSpc>
              <a:spcPct val="90000"/>
            </a:lnSpc>
            <a:spcBef>
              <a:spcPct val="0"/>
            </a:spcBef>
            <a:spcAft>
              <a:spcPct val="35000"/>
            </a:spcAft>
            <a:buNone/>
          </a:pPr>
          <a:r>
            <a:rPr lang="en-AU" sz="1400" kern="1200"/>
            <a:t>Drug &amp; Alcohol </a:t>
          </a:r>
          <a:r>
            <a:rPr lang="en-AU" sz="1400" kern="1200">
              <a:latin typeface="Arial"/>
            </a:rPr>
            <a:t>Services </a:t>
          </a:r>
          <a:endParaRPr lang="en-AU" sz="1400" kern="1200"/>
        </a:p>
        <a:p>
          <a:pPr marL="0" lvl="0" indent="0" algn="ctr" defTabSz="622300" rtl="0">
            <a:lnSpc>
              <a:spcPct val="90000"/>
            </a:lnSpc>
            <a:spcBef>
              <a:spcPct val="0"/>
            </a:spcBef>
            <a:spcAft>
              <a:spcPct val="35000"/>
            </a:spcAft>
            <a:buNone/>
          </a:pPr>
          <a:r>
            <a:rPr lang="en-AU" sz="1400" kern="1200">
              <a:latin typeface="Arial"/>
            </a:rPr>
            <a:t> </a:t>
          </a:r>
          <a:r>
            <a:rPr lang="en-AU" sz="1400" kern="1200"/>
            <a:t>Mental Health</a:t>
          </a:r>
          <a:r>
            <a:rPr lang="en-AU" sz="1400" kern="1200">
              <a:latin typeface="Arial"/>
            </a:rPr>
            <a:t> </a:t>
          </a:r>
          <a:r>
            <a:rPr lang="en-AU" sz="1400" kern="1200"/>
            <a:t> Services</a:t>
          </a:r>
          <a:r>
            <a:rPr lang="en-AU" sz="1400" kern="1200">
              <a:latin typeface="Arial"/>
            </a:rPr>
            <a:t> </a:t>
          </a:r>
          <a:endParaRPr lang="en-AU" sz="1400" kern="1200"/>
        </a:p>
        <a:p>
          <a:pPr marL="0" lvl="0" indent="0" algn="ctr" defTabSz="622300">
            <a:lnSpc>
              <a:spcPct val="90000"/>
            </a:lnSpc>
            <a:spcBef>
              <a:spcPct val="0"/>
            </a:spcBef>
            <a:spcAft>
              <a:spcPct val="35000"/>
            </a:spcAft>
            <a:buNone/>
          </a:pPr>
          <a:r>
            <a:rPr lang="en-AU" sz="1400" kern="1200"/>
            <a:t>Early Intervention Services</a:t>
          </a:r>
        </a:p>
        <a:p>
          <a:pPr marL="0" lvl="0" indent="0" algn="ctr" defTabSz="622300" rtl="0">
            <a:lnSpc>
              <a:spcPct val="90000"/>
            </a:lnSpc>
            <a:spcBef>
              <a:spcPct val="0"/>
            </a:spcBef>
            <a:spcAft>
              <a:spcPct val="35000"/>
            </a:spcAft>
            <a:buNone/>
          </a:pPr>
          <a:r>
            <a:rPr lang="en-AU" sz="1400" kern="1200"/>
            <a:t>Specialist Children’s Services</a:t>
          </a:r>
          <a:r>
            <a:rPr lang="en-AU" sz="1400" kern="1200">
              <a:latin typeface="Arial"/>
            </a:rPr>
            <a:t> </a:t>
          </a:r>
          <a:endParaRPr lang="en-AU" sz="1400" kern="1200"/>
        </a:p>
        <a:p>
          <a:pPr marL="0" lvl="0" indent="0" algn="ctr" defTabSz="622300">
            <a:lnSpc>
              <a:spcPct val="90000"/>
            </a:lnSpc>
            <a:spcBef>
              <a:spcPct val="0"/>
            </a:spcBef>
            <a:spcAft>
              <a:spcPct val="35000"/>
            </a:spcAft>
            <a:buNone/>
          </a:pPr>
          <a:r>
            <a:rPr lang="en-AU" sz="1400" kern="1200"/>
            <a:t>Family Violence &amp; Sexual Assault Services</a:t>
          </a:r>
        </a:p>
        <a:p>
          <a:pPr marL="0" lvl="0" indent="0" algn="ctr" defTabSz="622300">
            <a:lnSpc>
              <a:spcPct val="90000"/>
            </a:lnSpc>
            <a:spcBef>
              <a:spcPct val="0"/>
            </a:spcBef>
            <a:spcAft>
              <a:spcPct val="35000"/>
            </a:spcAft>
            <a:buNone/>
          </a:pPr>
          <a:r>
            <a:rPr lang="en-AU" sz="1400" kern="1200">
              <a:latin typeface="Arial"/>
              <a:ea typeface="ＭＳ Ｐゴシック"/>
              <a:cs typeface="Arial"/>
            </a:rPr>
            <a:t>School Focussed Youth Services</a:t>
          </a:r>
          <a:endParaRPr lang="en-AU" sz="1400" kern="1200"/>
        </a:p>
      </dsp:txBody>
      <dsp:txXfrm>
        <a:off x="2396620" y="1877434"/>
        <a:ext cx="3814266" cy="2203732"/>
      </dsp:txXfrm>
    </dsp:sp>
    <dsp:sp modelId="{22478E1A-5E95-49C1-9DDF-415320CCADE7}">
      <dsp:nvSpPr>
        <dsp:cNvPr id="0" name=""/>
        <dsp:cNvSpPr/>
      </dsp:nvSpPr>
      <dsp:spPr>
        <a:xfrm>
          <a:off x="0" y="4081166"/>
          <a:ext cx="8607508" cy="1877434"/>
        </a:xfrm>
        <a:prstGeom prst="trapezoid">
          <a:avLst>
            <a:gd name="adj" fmla="val 72228"/>
          </a:avLst>
        </a:prstGeom>
        <a:solidFill>
          <a:schemeClr val="accent5">
            <a:lumMod val="60000"/>
            <a:lumOff val="40000"/>
          </a:schemeClr>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a:latin typeface="Arial"/>
              <a:ea typeface="ＭＳ Ｐゴシック"/>
              <a:cs typeface="Arial"/>
            </a:rPr>
            <a:t>Childcare</a:t>
          </a:r>
          <a:endParaRPr lang="en-AU" sz="1400" kern="1200">
            <a:cs typeface="Arial"/>
          </a:endParaRPr>
        </a:p>
        <a:p>
          <a:pPr marL="0" lvl="0" indent="0" algn="ctr" defTabSz="622300">
            <a:lnSpc>
              <a:spcPct val="90000"/>
            </a:lnSpc>
            <a:spcBef>
              <a:spcPct val="0"/>
            </a:spcBef>
            <a:spcAft>
              <a:spcPct val="35000"/>
            </a:spcAft>
            <a:buNone/>
          </a:pPr>
          <a:r>
            <a:rPr lang="en-AU" sz="1400" kern="1200">
              <a:latin typeface="Arial"/>
              <a:ea typeface="ＭＳ Ｐゴシック"/>
              <a:cs typeface="Arial"/>
            </a:rPr>
            <a:t>Preschools</a:t>
          </a:r>
        </a:p>
        <a:p>
          <a:pPr marL="0" lvl="0" indent="0" algn="ctr" defTabSz="622300">
            <a:lnSpc>
              <a:spcPct val="90000"/>
            </a:lnSpc>
            <a:spcBef>
              <a:spcPct val="0"/>
            </a:spcBef>
            <a:spcAft>
              <a:spcPct val="35000"/>
            </a:spcAft>
            <a:buNone/>
          </a:pPr>
          <a:r>
            <a:rPr lang="en-AU" sz="1400" kern="1200">
              <a:latin typeface="Arial"/>
              <a:ea typeface="ＭＳ Ｐゴシック"/>
              <a:cs typeface="Arial"/>
            </a:rPr>
            <a:t>Maternal &amp; Child Health</a:t>
          </a:r>
        </a:p>
        <a:p>
          <a:pPr marL="0" lvl="0" indent="0" algn="ctr" defTabSz="622300">
            <a:lnSpc>
              <a:spcPct val="90000"/>
            </a:lnSpc>
            <a:spcBef>
              <a:spcPct val="0"/>
            </a:spcBef>
            <a:spcAft>
              <a:spcPct val="35000"/>
            </a:spcAft>
            <a:buNone/>
          </a:pPr>
          <a:r>
            <a:rPr lang="en-AU" sz="1400" kern="1200">
              <a:latin typeface="Arial"/>
              <a:ea typeface="ＭＳ Ｐゴシック"/>
              <a:cs typeface="Arial"/>
            </a:rPr>
            <a:t>Neighbourhood Houses</a:t>
          </a:r>
        </a:p>
        <a:p>
          <a:pPr marL="0" lvl="0" indent="0" algn="ctr" defTabSz="622300">
            <a:lnSpc>
              <a:spcPct val="90000"/>
            </a:lnSpc>
            <a:spcBef>
              <a:spcPct val="0"/>
            </a:spcBef>
            <a:spcAft>
              <a:spcPct val="35000"/>
            </a:spcAft>
            <a:buNone/>
          </a:pPr>
          <a:r>
            <a:rPr lang="en-AU" sz="1400" kern="1200">
              <a:latin typeface="Arial"/>
              <a:ea typeface="ＭＳ Ｐゴシック"/>
              <a:cs typeface="Arial"/>
            </a:rPr>
            <a:t>Telephone counselling</a:t>
          </a:r>
        </a:p>
        <a:p>
          <a:pPr marL="0" lvl="0" indent="0" algn="ctr" defTabSz="622300" rtl="0">
            <a:lnSpc>
              <a:spcPct val="90000"/>
            </a:lnSpc>
            <a:spcBef>
              <a:spcPct val="0"/>
            </a:spcBef>
            <a:spcAft>
              <a:spcPct val="35000"/>
            </a:spcAft>
            <a:buNone/>
          </a:pPr>
          <a:r>
            <a:rPr lang="en-AU" sz="1400" kern="1200">
              <a:latin typeface="Arial"/>
              <a:ea typeface="ＭＳ Ｐゴシック"/>
              <a:cs typeface="Arial"/>
            </a:rPr>
            <a:t>GPs   |   Schools</a:t>
          </a:r>
        </a:p>
        <a:p>
          <a:pPr marL="0" lvl="0" indent="0" algn="ctr" defTabSz="622300">
            <a:lnSpc>
              <a:spcPct val="90000"/>
            </a:lnSpc>
            <a:spcBef>
              <a:spcPct val="0"/>
            </a:spcBef>
            <a:spcAft>
              <a:spcPct val="35000"/>
            </a:spcAft>
            <a:buNone/>
          </a:pPr>
          <a:r>
            <a:rPr lang="en-AU" sz="1400" kern="1200">
              <a:latin typeface="Arial"/>
              <a:ea typeface="ＭＳ Ｐゴシック"/>
              <a:cs typeface="Arial"/>
            </a:rPr>
            <a:t>Community Health Centres</a:t>
          </a:r>
          <a:endParaRPr lang="en-AU" sz="1400" kern="1200"/>
        </a:p>
      </dsp:txBody>
      <dsp:txXfrm>
        <a:off x="1506313" y="4081166"/>
        <a:ext cx="5594880" cy="18774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27/02/2024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mn-lt"/>
        <a:ea typeface="+mn-ea"/>
        <a:cs typeface="+mn-cs"/>
      </a:defRPr>
    </a:lvl1pPr>
    <a:lvl2pPr marL="609585" algn="l" rtl="0" eaLnBrk="0" fontAlgn="base" hangingPunct="0">
      <a:spcBef>
        <a:spcPct val="30000"/>
      </a:spcBef>
      <a:spcAft>
        <a:spcPct val="0"/>
      </a:spcAft>
      <a:defRPr sz="1600" kern="1200">
        <a:solidFill>
          <a:schemeClr val="tx1"/>
        </a:solidFill>
        <a:latin typeface="+mn-lt"/>
        <a:ea typeface="+mn-ea"/>
        <a:cs typeface="+mn-cs"/>
      </a:defRPr>
    </a:lvl2pPr>
    <a:lvl3pPr marL="1219170" algn="l" rtl="0" eaLnBrk="0" fontAlgn="base" hangingPunct="0">
      <a:spcBef>
        <a:spcPct val="30000"/>
      </a:spcBef>
      <a:spcAft>
        <a:spcPct val="0"/>
      </a:spcAft>
      <a:defRPr sz="1600" kern="1200">
        <a:solidFill>
          <a:schemeClr val="tx1"/>
        </a:solidFill>
        <a:latin typeface="+mn-lt"/>
        <a:ea typeface="+mn-ea"/>
        <a:cs typeface="+mn-cs"/>
      </a:defRPr>
    </a:lvl3pPr>
    <a:lvl4pPr marL="1828754" algn="l" rtl="0" eaLnBrk="0" fontAlgn="base" hangingPunct="0">
      <a:spcBef>
        <a:spcPct val="30000"/>
      </a:spcBef>
      <a:spcAft>
        <a:spcPct val="0"/>
      </a:spcAft>
      <a:defRPr sz="1600" kern="1200">
        <a:solidFill>
          <a:schemeClr val="tx1"/>
        </a:solidFill>
        <a:latin typeface="+mn-lt"/>
        <a:ea typeface="+mn-ea"/>
        <a:cs typeface="+mn-cs"/>
      </a:defRPr>
    </a:lvl4pPr>
    <a:lvl5pPr marL="2438339" algn="l" rtl="0" eaLnBrk="0" fontAlgn="base" hangingPunct="0">
      <a:spcBef>
        <a:spcPct val="30000"/>
      </a:spcBef>
      <a:spcAft>
        <a:spcPct val="0"/>
      </a:spcAft>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Version control:</a:t>
            </a:r>
          </a:p>
          <a:p>
            <a:r>
              <a:rPr lang="en-US"/>
              <a:t>C&amp;F and FSV reviewed and endorsed Jan 2024</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a:t>
            </a:fld>
            <a:endParaRPr lang="en-AU" altLang="en-US"/>
          </a:p>
        </p:txBody>
      </p:sp>
    </p:spTree>
    <p:extLst>
      <p:ext uri="{BB962C8B-B14F-4D97-AF65-F5344CB8AC3E}">
        <p14:creationId xmlns:p14="http://schemas.microsoft.com/office/powerpoint/2010/main" val="1136627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GB"/>
          </a:p>
        </p:txBody>
      </p:sp>
      <p:sp>
        <p:nvSpPr>
          <p:cNvPr id="4" name="Slide Number Placeholder 3"/>
          <p:cNvSpPr>
            <a:spLocks noGrp="1"/>
          </p:cNvSpPr>
          <p:nvPr>
            <p:ph type="sldNum" sz="quarter" idx="5"/>
          </p:nvPr>
        </p:nvSpPr>
        <p:spPr/>
        <p:txBody>
          <a:bodyPr/>
          <a:lstStyle/>
          <a:p>
            <a:fld id="{F66296A8-20EE-44BB-B7CD-DB4AE54BF570}" type="slidenum">
              <a:rPr lang="en-AU" altLang="en-US"/>
              <a:pPr/>
              <a:t>14</a:t>
            </a:fld>
            <a:endParaRPr lang="en-AU" altLang="en-US"/>
          </a:p>
        </p:txBody>
      </p:sp>
    </p:spTree>
    <p:extLst>
      <p:ext uri="{BB962C8B-B14F-4D97-AF65-F5344CB8AC3E}">
        <p14:creationId xmlns:p14="http://schemas.microsoft.com/office/powerpoint/2010/main" val="311304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F66296A8-20EE-44BB-B7CD-DB4AE54BF570}" type="slidenum">
              <a:rPr lang="en-AU" altLang="en-US"/>
              <a:pPr/>
              <a:t>15</a:t>
            </a:fld>
            <a:endParaRPr lang="en-AU" altLang="en-US"/>
          </a:p>
        </p:txBody>
      </p:sp>
    </p:spTree>
    <p:extLst>
      <p:ext uri="{BB962C8B-B14F-4D97-AF65-F5344CB8AC3E}">
        <p14:creationId xmlns:p14="http://schemas.microsoft.com/office/powerpoint/2010/main" val="3682428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059" lvl="1" indent="-171450" algn="l">
              <a:spcBef>
                <a:spcPts val="0"/>
              </a:spcBef>
              <a:spcAft>
                <a:spcPts val="0"/>
              </a:spcAft>
              <a:buFont typeface="Courier New" panose="02070309020205020404" pitchFamily="49" charset="0"/>
              <a:buChar char="o"/>
            </a:pPr>
            <a:endParaRPr lang="en-AU" sz="1000">
              <a:solidFill>
                <a:schemeClr val="tx1"/>
              </a:solidFill>
              <a:latin typeface="+mn-lt"/>
            </a:endParaRPr>
          </a:p>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16</a:t>
            </a:fld>
            <a:endParaRPr lang="en-AU" altLang="en-US"/>
          </a:p>
        </p:txBody>
      </p:sp>
    </p:spTree>
    <p:extLst>
      <p:ext uri="{BB962C8B-B14F-4D97-AF65-F5344CB8AC3E}">
        <p14:creationId xmlns:p14="http://schemas.microsoft.com/office/powerpoint/2010/main" val="3249412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17</a:t>
            </a:fld>
            <a:endParaRPr lang="en-AU" altLang="en-US"/>
          </a:p>
        </p:txBody>
      </p:sp>
    </p:spTree>
    <p:extLst>
      <p:ext uri="{BB962C8B-B14F-4D97-AF65-F5344CB8AC3E}">
        <p14:creationId xmlns:p14="http://schemas.microsoft.com/office/powerpoint/2010/main" val="4152920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19</a:t>
            </a:fld>
            <a:endParaRPr lang="en-AU" altLang="en-US"/>
          </a:p>
        </p:txBody>
      </p:sp>
    </p:spTree>
    <p:extLst>
      <p:ext uri="{BB962C8B-B14F-4D97-AF65-F5344CB8AC3E}">
        <p14:creationId xmlns:p14="http://schemas.microsoft.com/office/powerpoint/2010/main" val="530202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20</a:t>
            </a:fld>
            <a:endParaRPr lang="en-AU" altLang="en-US"/>
          </a:p>
        </p:txBody>
      </p:sp>
    </p:spTree>
    <p:extLst>
      <p:ext uri="{BB962C8B-B14F-4D97-AF65-F5344CB8AC3E}">
        <p14:creationId xmlns:p14="http://schemas.microsoft.com/office/powerpoint/2010/main" val="3160957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21</a:t>
            </a:fld>
            <a:endParaRPr lang="en-AU" altLang="en-US"/>
          </a:p>
        </p:txBody>
      </p:sp>
    </p:spTree>
    <p:extLst>
      <p:ext uri="{BB962C8B-B14F-4D97-AF65-F5344CB8AC3E}">
        <p14:creationId xmlns:p14="http://schemas.microsoft.com/office/powerpoint/2010/main" val="2520143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22</a:t>
            </a:fld>
            <a:endParaRPr lang="en-AU" altLang="en-US"/>
          </a:p>
        </p:txBody>
      </p:sp>
    </p:spTree>
    <p:extLst>
      <p:ext uri="{BB962C8B-B14F-4D97-AF65-F5344CB8AC3E}">
        <p14:creationId xmlns:p14="http://schemas.microsoft.com/office/powerpoint/2010/main" val="2353749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23</a:t>
            </a:fld>
            <a:endParaRPr lang="en-AU" altLang="en-US"/>
          </a:p>
        </p:txBody>
      </p:sp>
    </p:spTree>
    <p:extLst>
      <p:ext uri="{BB962C8B-B14F-4D97-AF65-F5344CB8AC3E}">
        <p14:creationId xmlns:p14="http://schemas.microsoft.com/office/powerpoint/2010/main" val="397533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25</a:t>
            </a:fld>
            <a:endParaRPr lang="en-AU" altLang="en-US"/>
          </a:p>
        </p:txBody>
      </p:sp>
    </p:spTree>
    <p:extLst>
      <p:ext uri="{BB962C8B-B14F-4D97-AF65-F5344CB8AC3E}">
        <p14:creationId xmlns:p14="http://schemas.microsoft.com/office/powerpoint/2010/main" val="408648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a:t>
            </a:fld>
            <a:endParaRPr lang="en-AU" altLang="en-US"/>
          </a:p>
        </p:txBody>
      </p:sp>
    </p:spTree>
    <p:extLst>
      <p:ext uri="{BB962C8B-B14F-4D97-AF65-F5344CB8AC3E}">
        <p14:creationId xmlns:p14="http://schemas.microsoft.com/office/powerpoint/2010/main" val="322609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26</a:t>
            </a:fld>
            <a:endParaRPr lang="en-AU" altLang="en-US"/>
          </a:p>
        </p:txBody>
      </p:sp>
    </p:spTree>
    <p:extLst>
      <p:ext uri="{BB962C8B-B14F-4D97-AF65-F5344CB8AC3E}">
        <p14:creationId xmlns:p14="http://schemas.microsoft.com/office/powerpoint/2010/main" val="1753388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27</a:t>
            </a:fld>
            <a:endParaRPr lang="en-AU" altLang="en-US"/>
          </a:p>
        </p:txBody>
      </p:sp>
    </p:spTree>
    <p:extLst>
      <p:ext uri="{BB962C8B-B14F-4D97-AF65-F5344CB8AC3E}">
        <p14:creationId xmlns:p14="http://schemas.microsoft.com/office/powerpoint/2010/main" val="3605844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29</a:t>
            </a:fld>
            <a:endParaRPr lang="en-AU" altLang="en-US"/>
          </a:p>
        </p:txBody>
      </p:sp>
    </p:spTree>
    <p:extLst>
      <p:ext uri="{BB962C8B-B14F-4D97-AF65-F5344CB8AC3E}">
        <p14:creationId xmlns:p14="http://schemas.microsoft.com/office/powerpoint/2010/main" val="55936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30</a:t>
            </a:fld>
            <a:endParaRPr lang="en-AU" altLang="en-US"/>
          </a:p>
        </p:txBody>
      </p:sp>
    </p:spTree>
    <p:extLst>
      <p:ext uri="{BB962C8B-B14F-4D97-AF65-F5344CB8AC3E}">
        <p14:creationId xmlns:p14="http://schemas.microsoft.com/office/powerpoint/2010/main" val="2173907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32</a:t>
            </a:fld>
            <a:endParaRPr lang="en-AU" altLang="en-US"/>
          </a:p>
        </p:txBody>
      </p:sp>
    </p:spTree>
    <p:extLst>
      <p:ext uri="{BB962C8B-B14F-4D97-AF65-F5344CB8AC3E}">
        <p14:creationId xmlns:p14="http://schemas.microsoft.com/office/powerpoint/2010/main" val="2574420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33</a:t>
            </a:fld>
            <a:endParaRPr lang="en-AU" altLang="en-US"/>
          </a:p>
        </p:txBody>
      </p:sp>
    </p:spTree>
    <p:extLst>
      <p:ext uri="{BB962C8B-B14F-4D97-AF65-F5344CB8AC3E}">
        <p14:creationId xmlns:p14="http://schemas.microsoft.com/office/powerpoint/2010/main" val="3900329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800"/>
              </a:spcBef>
              <a:spcAft>
                <a:spcPts val="800"/>
              </a:spcAft>
              <a:buFont typeface="Arial,Sans-Serif"/>
              <a:buNone/>
            </a:pPr>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a:pPr/>
              <a:t>34</a:t>
            </a:fld>
            <a:endParaRPr lang="en-AU" altLang="en-US"/>
          </a:p>
        </p:txBody>
      </p:sp>
    </p:spTree>
    <p:extLst>
      <p:ext uri="{BB962C8B-B14F-4D97-AF65-F5344CB8AC3E}">
        <p14:creationId xmlns:p14="http://schemas.microsoft.com/office/powerpoint/2010/main" val="1866075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35</a:t>
            </a:fld>
            <a:endParaRPr lang="en-AU" altLang="en-US"/>
          </a:p>
        </p:txBody>
      </p:sp>
    </p:spTree>
    <p:extLst>
      <p:ext uri="{BB962C8B-B14F-4D97-AF65-F5344CB8AC3E}">
        <p14:creationId xmlns:p14="http://schemas.microsoft.com/office/powerpoint/2010/main" val="3309157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0"/>
              </a:spcBef>
              <a:spcAft>
                <a:spcPts val="0"/>
              </a:spcAft>
              <a:buFont typeface="Arial" panose="020B0604020202020204" pitchFamily="34" charset="0"/>
              <a:buChar char="•"/>
            </a:pPr>
            <a:endParaRPr lang="en-AU" sz="1000" b="0">
              <a:latin typeface="+mn-lt"/>
            </a:endParaRPr>
          </a:p>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37</a:t>
            </a:fld>
            <a:endParaRPr lang="en-AU" altLang="en-US"/>
          </a:p>
        </p:txBody>
      </p:sp>
    </p:spTree>
    <p:extLst>
      <p:ext uri="{BB962C8B-B14F-4D97-AF65-F5344CB8AC3E}">
        <p14:creationId xmlns:p14="http://schemas.microsoft.com/office/powerpoint/2010/main" val="4287122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40</a:t>
            </a:fld>
            <a:endParaRPr lang="en-AU" altLang="en-US"/>
          </a:p>
        </p:txBody>
      </p:sp>
    </p:spTree>
    <p:extLst>
      <p:ext uri="{BB962C8B-B14F-4D97-AF65-F5344CB8AC3E}">
        <p14:creationId xmlns:p14="http://schemas.microsoft.com/office/powerpoint/2010/main" val="297203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3</a:t>
            </a:fld>
            <a:endParaRPr lang="en-AU" altLang="en-US"/>
          </a:p>
        </p:txBody>
      </p:sp>
    </p:spTree>
    <p:extLst>
      <p:ext uri="{BB962C8B-B14F-4D97-AF65-F5344CB8AC3E}">
        <p14:creationId xmlns:p14="http://schemas.microsoft.com/office/powerpoint/2010/main" val="869996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43</a:t>
            </a:fld>
            <a:endParaRPr lang="en-AU" altLang="en-US"/>
          </a:p>
        </p:txBody>
      </p:sp>
    </p:spTree>
    <p:extLst>
      <p:ext uri="{BB962C8B-B14F-4D97-AF65-F5344CB8AC3E}">
        <p14:creationId xmlns:p14="http://schemas.microsoft.com/office/powerpoint/2010/main" val="151302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CISS requests to TOD – check with Renay</a:t>
            </a:r>
          </a:p>
        </p:txBody>
      </p:sp>
      <p:sp>
        <p:nvSpPr>
          <p:cNvPr id="4" name="Slide Number Placeholder 3"/>
          <p:cNvSpPr>
            <a:spLocks noGrp="1"/>
          </p:cNvSpPr>
          <p:nvPr>
            <p:ph type="sldNum" sz="quarter" idx="5"/>
          </p:nvPr>
        </p:nvSpPr>
        <p:spPr/>
        <p:txBody>
          <a:bodyPr/>
          <a:lstStyle/>
          <a:p>
            <a:fld id="{F66296A8-20EE-44BB-B7CD-DB4AE54BF570}" type="slidenum">
              <a:rPr lang="en-AU" altLang="en-US"/>
              <a:pPr/>
              <a:t>44</a:t>
            </a:fld>
            <a:endParaRPr lang="en-AU" altLang="en-US"/>
          </a:p>
        </p:txBody>
      </p:sp>
    </p:spTree>
    <p:extLst>
      <p:ext uri="{BB962C8B-B14F-4D97-AF65-F5344CB8AC3E}">
        <p14:creationId xmlns:p14="http://schemas.microsoft.com/office/powerpoint/2010/main" val="3563140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46</a:t>
            </a:fld>
            <a:endParaRPr lang="en-AU" altLang="en-US"/>
          </a:p>
        </p:txBody>
      </p:sp>
    </p:spTree>
    <p:extLst>
      <p:ext uri="{BB962C8B-B14F-4D97-AF65-F5344CB8AC3E}">
        <p14:creationId xmlns:p14="http://schemas.microsoft.com/office/powerpoint/2010/main" val="3337223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47</a:t>
            </a:fld>
            <a:endParaRPr lang="en-AU" altLang="en-US"/>
          </a:p>
        </p:txBody>
      </p:sp>
    </p:spTree>
    <p:extLst>
      <p:ext uri="{BB962C8B-B14F-4D97-AF65-F5344CB8AC3E}">
        <p14:creationId xmlns:p14="http://schemas.microsoft.com/office/powerpoint/2010/main" val="508922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48</a:t>
            </a:fld>
            <a:endParaRPr lang="en-AU" altLang="en-US"/>
          </a:p>
        </p:txBody>
      </p:sp>
    </p:spTree>
    <p:extLst>
      <p:ext uri="{BB962C8B-B14F-4D97-AF65-F5344CB8AC3E}">
        <p14:creationId xmlns:p14="http://schemas.microsoft.com/office/powerpoint/2010/main" val="1110594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49</a:t>
            </a:fld>
            <a:endParaRPr lang="en-AU" altLang="en-US"/>
          </a:p>
        </p:txBody>
      </p:sp>
    </p:spTree>
    <p:extLst>
      <p:ext uri="{BB962C8B-B14F-4D97-AF65-F5344CB8AC3E}">
        <p14:creationId xmlns:p14="http://schemas.microsoft.com/office/powerpoint/2010/main" val="2864291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50</a:t>
            </a:fld>
            <a:endParaRPr lang="en-AU" altLang="en-US"/>
          </a:p>
        </p:txBody>
      </p:sp>
    </p:spTree>
    <p:extLst>
      <p:ext uri="{BB962C8B-B14F-4D97-AF65-F5344CB8AC3E}">
        <p14:creationId xmlns:p14="http://schemas.microsoft.com/office/powerpoint/2010/main" val="2874590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51</a:t>
            </a:fld>
            <a:endParaRPr lang="en-AU" altLang="en-US"/>
          </a:p>
        </p:txBody>
      </p:sp>
    </p:spTree>
    <p:extLst>
      <p:ext uri="{BB962C8B-B14F-4D97-AF65-F5344CB8AC3E}">
        <p14:creationId xmlns:p14="http://schemas.microsoft.com/office/powerpoint/2010/main" val="41468468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52</a:t>
            </a:fld>
            <a:endParaRPr lang="en-AU" altLang="en-US"/>
          </a:p>
        </p:txBody>
      </p:sp>
    </p:spTree>
    <p:extLst>
      <p:ext uri="{BB962C8B-B14F-4D97-AF65-F5344CB8AC3E}">
        <p14:creationId xmlns:p14="http://schemas.microsoft.com/office/powerpoint/2010/main" val="3115580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165" lvl="1" indent="0">
              <a:spcBef>
                <a:spcPts val="0"/>
              </a:spcBef>
              <a:spcAft>
                <a:spcPts val="0"/>
              </a:spcAft>
              <a:buFont typeface="Courier New,monospace"/>
              <a:buNone/>
            </a:pPr>
            <a:endParaRPr lang="en-AU"/>
          </a:p>
          <a:p>
            <a:endParaRPr lang="en-US">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53</a:t>
            </a:fld>
            <a:endParaRPr lang="en-AU" altLang="en-US"/>
          </a:p>
        </p:txBody>
      </p:sp>
    </p:spTree>
    <p:extLst>
      <p:ext uri="{BB962C8B-B14F-4D97-AF65-F5344CB8AC3E}">
        <p14:creationId xmlns:p14="http://schemas.microsoft.com/office/powerpoint/2010/main" val="62599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6</a:t>
            </a:fld>
            <a:endParaRPr lang="en-AU" altLang="en-US"/>
          </a:p>
        </p:txBody>
      </p:sp>
    </p:spTree>
    <p:extLst>
      <p:ext uri="{BB962C8B-B14F-4D97-AF65-F5344CB8AC3E}">
        <p14:creationId xmlns:p14="http://schemas.microsoft.com/office/powerpoint/2010/main" val="122063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8</a:t>
            </a:fld>
            <a:endParaRPr lang="en-AU" altLang="en-US"/>
          </a:p>
        </p:txBody>
      </p:sp>
    </p:spTree>
    <p:extLst>
      <p:ext uri="{BB962C8B-B14F-4D97-AF65-F5344CB8AC3E}">
        <p14:creationId xmlns:p14="http://schemas.microsoft.com/office/powerpoint/2010/main" val="399395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9</a:t>
            </a:fld>
            <a:endParaRPr lang="en-AU" altLang="en-US"/>
          </a:p>
        </p:txBody>
      </p:sp>
    </p:spTree>
    <p:extLst>
      <p:ext uri="{BB962C8B-B14F-4D97-AF65-F5344CB8AC3E}">
        <p14:creationId xmlns:p14="http://schemas.microsoft.com/office/powerpoint/2010/main" val="533290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10</a:t>
            </a:fld>
            <a:endParaRPr lang="en-AU" altLang="en-US"/>
          </a:p>
        </p:txBody>
      </p:sp>
    </p:spTree>
    <p:extLst>
      <p:ext uri="{BB962C8B-B14F-4D97-AF65-F5344CB8AC3E}">
        <p14:creationId xmlns:p14="http://schemas.microsoft.com/office/powerpoint/2010/main" val="2245001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endParaRPr lang="en-AU" altLang="en-US" sz="1000" b="0">
              <a:latin typeface="+mn-lt"/>
              <a:ea typeface="ＭＳ Ｐゴシック" pitchFamily="34" charset="-128"/>
              <a:cs typeface="Calibri"/>
            </a:endParaRPr>
          </a:p>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11</a:t>
            </a:fld>
            <a:endParaRPr lang="en-AU" altLang="en-US"/>
          </a:p>
        </p:txBody>
      </p:sp>
    </p:spTree>
    <p:extLst>
      <p:ext uri="{BB962C8B-B14F-4D97-AF65-F5344CB8AC3E}">
        <p14:creationId xmlns:p14="http://schemas.microsoft.com/office/powerpoint/2010/main" val="4020196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13</a:t>
            </a:fld>
            <a:endParaRPr lang="en-AU" altLang="en-US"/>
          </a:p>
        </p:txBody>
      </p:sp>
    </p:spTree>
    <p:extLst>
      <p:ext uri="{BB962C8B-B14F-4D97-AF65-F5344CB8AC3E}">
        <p14:creationId xmlns:p14="http://schemas.microsoft.com/office/powerpoint/2010/main" val="2354752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06631" y="865492"/>
            <a:ext cx="8585068" cy="1890409"/>
          </a:xfrm>
        </p:spPr>
        <p:txBody>
          <a:bodyPr anchor="b">
            <a:noAutofit/>
          </a:bodyPr>
          <a:lstStyle>
            <a:lvl1pPr>
              <a:defRPr sz="3200" b="1" baseline="0">
                <a:solidFill>
                  <a:srgbClr val="201547"/>
                </a:solidFill>
              </a:defRPr>
            </a:lvl1pPr>
          </a:lstStyle>
          <a:p>
            <a:r>
              <a:rPr lang="en-US"/>
              <a:t>Click to edit Master title style</a:t>
            </a:r>
          </a:p>
        </p:txBody>
      </p:sp>
      <p:sp>
        <p:nvSpPr>
          <p:cNvPr id="3" name="Subtitle 2"/>
          <p:cNvSpPr>
            <a:spLocks noGrp="1"/>
          </p:cNvSpPr>
          <p:nvPr>
            <p:ph type="subTitle" idx="1"/>
          </p:nvPr>
        </p:nvSpPr>
        <p:spPr>
          <a:xfrm>
            <a:off x="1206630" y="2857501"/>
            <a:ext cx="5956169" cy="1295401"/>
          </a:xfrm>
        </p:spPr>
        <p:txBody>
          <a:bodyPr>
            <a:noAutofit/>
          </a:bodyPr>
          <a:lstStyle>
            <a:lvl1pPr marL="0" indent="0" algn="l">
              <a:buNone/>
              <a:defRPr sz="2200" b="0" baseline="0">
                <a:solidFill>
                  <a:srgbClr val="201547"/>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28012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669" y="-1"/>
            <a:ext cx="8640000" cy="1458000"/>
          </a:xfrm>
        </p:spPr>
        <p:txBody>
          <a:bodyPr/>
          <a:lstStyle>
            <a:lvl1pPr>
              <a:lnSpc>
                <a:spcPct val="110000"/>
              </a:lnSpc>
              <a:defRPr b="1" baseline="0">
                <a:solidFill>
                  <a:srgbClr val="201547"/>
                </a:solidFill>
                <a:latin typeface="+mn-lt"/>
              </a:defRPr>
            </a:lvl1pPr>
          </a:lstStyle>
          <a:p>
            <a:r>
              <a:rPr lang="en-US"/>
              <a:t>Click to edit Master title style</a:t>
            </a:r>
          </a:p>
        </p:txBody>
      </p:sp>
      <p:sp>
        <p:nvSpPr>
          <p:cNvPr id="3" name="Content Placeholder 2"/>
          <p:cNvSpPr>
            <a:spLocks noGrp="1"/>
          </p:cNvSpPr>
          <p:nvPr>
            <p:ph idx="1"/>
          </p:nvPr>
        </p:nvSpPr>
        <p:spPr>
          <a:xfrm>
            <a:off x="719667" y="1894788"/>
            <a:ext cx="10991851" cy="4585386"/>
          </a:xfrm>
        </p:spPr>
        <p:txBody>
          <a:bodyPr/>
          <a:lstStyle>
            <a:lvl1pPr marL="0" indent="0">
              <a:lnSpc>
                <a:spcPct val="110000"/>
              </a:lnSpc>
              <a:defRPr baseline="0">
                <a:solidFill>
                  <a:srgbClr val="201547"/>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91851" y="6480175"/>
            <a:ext cx="719667" cy="374651"/>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8527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Small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669" y="0"/>
            <a:ext cx="8640000" cy="893433"/>
          </a:xfrm>
        </p:spPr>
        <p:txBody>
          <a:bodyPr/>
          <a:lstStyle>
            <a:lvl1pPr>
              <a:lnSpc>
                <a:spcPct val="110000"/>
              </a:lnSpc>
              <a:defRPr b="1" baseline="0">
                <a:solidFill>
                  <a:srgbClr val="201547"/>
                </a:solidFill>
                <a:latin typeface="+mn-lt"/>
              </a:defRPr>
            </a:lvl1pPr>
          </a:lstStyle>
          <a:p>
            <a:r>
              <a:rPr lang="en-US"/>
              <a:t>Click to edit Master title style</a:t>
            </a:r>
          </a:p>
        </p:txBody>
      </p:sp>
      <p:sp>
        <p:nvSpPr>
          <p:cNvPr id="3" name="Content Placeholder 2"/>
          <p:cNvSpPr>
            <a:spLocks noGrp="1"/>
          </p:cNvSpPr>
          <p:nvPr>
            <p:ph idx="1"/>
          </p:nvPr>
        </p:nvSpPr>
        <p:spPr>
          <a:xfrm>
            <a:off x="719667" y="1357460"/>
            <a:ext cx="10991851" cy="5122716"/>
          </a:xfrm>
        </p:spPr>
        <p:txBody>
          <a:bodyPr/>
          <a:lstStyle>
            <a:lvl1pPr marL="0" indent="0">
              <a:lnSpc>
                <a:spcPct val="110000"/>
              </a:lnSpc>
              <a:defRPr baseline="0">
                <a:solidFill>
                  <a:srgbClr val="201547"/>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91851" y="6480175"/>
            <a:ext cx="719667" cy="374651"/>
          </a:xfrm>
        </p:spPr>
        <p:txBody>
          <a:bodyPr/>
          <a:lstStyle>
            <a:lvl1pPr>
              <a:defRPr sz="1600"/>
            </a:lvl1pPr>
          </a:lstStyle>
          <a:p>
            <a:fld id="{3689E5EE-9843-45A7-B324-3EFD7322EDFC}" type="slidenum">
              <a:rPr lang="en-AU" altLang="en-US" smtClean="0"/>
              <a:pPr/>
              <a:t>‹#›</a:t>
            </a:fld>
            <a:endParaRPr lang="en-AU" altLang="en-US"/>
          </a:p>
        </p:txBody>
      </p:sp>
    </p:spTree>
    <p:extLst>
      <p:ext uri="{BB962C8B-B14F-4D97-AF65-F5344CB8AC3E}">
        <p14:creationId xmlns:p14="http://schemas.microsoft.com/office/powerpoint/2010/main" val="983247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512000"/>
            <a:ext cx="10752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a:xfrm>
            <a:off x="719667" y="6480000"/>
            <a:ext cx="1920000" cy="378000"/>
          </a:xfrm>
        </p:spPr>
        <p:txBody>
          <a:bodyPr/>
          <a:lstStyle>
            <a:lvl1pPr>
              <a:defRPr/>
            </a:lvl1pPr>
          </a:lstStyle>
          <a:p>
            <a:pPr>
              <a:defRPr/>
            </a:pPr>
            <a:r>
              <a:rPr lang="en-AU" noProof="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9264000" y="6480000"/>
            <a:ext cx="720000" cy="378000"/>
          </a:xfrm>
        </p:spPr>
        <p:txBody>
          <a:bodyPr/>
          <a:lstStyle/>
          <a:p>
            <a:pPr>
              <a:defRPr/>
            </a:pPr>
            <a:fld id="{15AF9A56-2477-4E54-9B3A-54EF47468CB2}" type="slidenum">
              <a:rPr lang="en-AU" altLang="en-US" noProof="0" smtClean="0"/>
              <a:pPr>
                <a:defRPr/>
              </a:pPr>
              <a:t>‹#›</a:t>
            </a:fld>
            <a:endParaRPr lang="en-AU" altLang="en-US" noProof="0"/>
          </a:p>
        </p:txBody>
      </p:sp>
    </p:spTree>
    <p:extLst>
      <p:ext uri="{BB962C8B-B14F-4D97-AF65-F5344CB8AC3E}">
        <p14:creationId xmlns:p14="http://schemas.microsoft.com/office/powerpoint/2010/main" val="375566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9669" y="0"/>
            <a:ext cx="8640000" cy="14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19667" y="1894788"/>
            <a:ext cx="10991851" cy="4582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p:cNvSpPr>
            <a:spLocks noGrp="1"/>
          </p:cNvSpPr>
          <p:nvPr>
            <p:ph type="sldNum" sz="quarter" idx="4"/>
          </p:nvPr>
        </p:nvSpPr>
        <p:spPr>
          <a:xfrm>
            <a:off x="10991851" y="6486525"/>
            <a:ext cx="719667" cy="374651"/>
          </a:xfrm>
          <a:prstGeom prst="rect">
            <a:avLst/>
          </a:prstGeom>
        </p:spPr>
        <p:txBody>
          <a:bodyPr vert="horz" wrap="square" lIns="0" tIns="0" rIns="0" bIns="0" numCol="1" anchor="t" anchorCtr="0" compatLnSpc="1">
            <a:prstTxWarp prst="textNoShape">
              <a:avLst/>
            </a:prstTxWarp>
          </a:bodyPr>
          <a:lstStyle>
            <a:lvl1pPr algn="r">
              <a:defRPr sz="1600">
                <a:solidFill>
                  <a:srgbClr val="595959"/>
                </a:solidFill>
              </a:defRPr>
            </a:lvl1pPr>
          </a:lstStyle>
          <a:p>
            <a:fld id="{ED7680F9-C0BF-4CC2-A043-27BA3E10BB14}" type="slidenum">
              <a:rPr lang="en-AU" altLang="en-US"/>
              <a:pPr/>
              <a:t>‹#›</a:t>
            </a:fld>
            <a:endParaRPr lang="en-AU" altLang="en-US"/>
          </a:p>
        </p:txBody>
      </p:sp>
      <p:sp>
        <p:nvSpPr>
          <p:cNvPr id="6"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AFA1B792-B07C-420C-88E0-04592E8635BD}"/>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Lst>
  <p:hf sldNum="0" hdr="0" ftr="0" dt="0"/>
  <p:txStyles>
    <p:titleStyle>
      <a:lvl1pPr algn="l" defTabSz="609585" rtl="0" eaLnBrk="1" fontAlgn="base" hangingPunct="1">
        <a:spcBef>
          <a:spcPct val="0"/>
        </a:spcBef>
        <a:spcAft>
          <a:spcPct val="0"/>
        </a:spcAft>
        <a:defRPr sz="2400" b="1" kern="1200">
          <a:solidFill>
            <a:srgbClr val="201547"/>
          </a:solidFill>
          <a:latin typeface="Arial"/>
          <a:ea typeface="ＭＳ Ｐゴシック" charset="0"/>
          <a:cs typeface="Arial"/>
        </a:defRPr>
      </a:lvl1pPr>
      <a:lvl2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2pPr>
      <a:lvl3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3pPr>
      <a:lvl4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4pPr>
      <a:lvl5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5pPr>
      <a:lvl6pPr marL="609585"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6pPr>
      <a:lvl7pPr marL="1219170"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7pPr>
      <a:lvl8pPr marL="1828754"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8pPr>
      <a:lvl9pPr marL="2438339"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algn="l" defTabSz="609585"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609585"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2000" indent="-252000" algn="l" defTabSz="609585"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4000" indent="-252000" algn="l" defTabSz="609585"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6000" indent="-252000" algn="l" defTabSz="609585"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providers.dffh.vic.gov.au/making-referral-orange-doo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hyperlink" Target="http://www8.austlii.edu.au/cgi-bin/viewdoc/au/legis/vic/consol_act/cyafa2005252/s3.html#child"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2.sv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27.xml.rels><?xml version="1.0" encoding="UTF-8" standalone="yes"?>
<Relationships xmlns="http://schemas.openxmlformats.org/package/2006/relationships"><Relationship Id="rId3" Type="http://schemas.openxmlformats.org/officeDocument/2006/relationships/hyperlink" Target="https://providers.dffh.vic.gov.au/making-report-child-protectio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4.sv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vic.gov.au/family-violence-multi-agency-risk-assessment-and-management" TargetMode="External"/><Relationship Id="rId2" Type="http://schemas.openxmlformats.org/officeDocument/2006/relationships/hyperlink" Target="https://www.vic.gov.au/family-violence-information-sharing-scheme" TargetMode="Externa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vic.gov.au/child-information-sharing-schem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mailto:infoexchange@dffh.vic.gov.au" TargetMode="External"/><Relationship Id="rId7" Type="http://schemas.openxmlformats.org/officeDocument/2006/relationships/image" Target="../media/image33.sv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svg"/><Relationship Id="rId10" Type="http://schemas.openxmlformats.org/officeDocument/2006/relationships/hyperlink" Target="https://informationsharingteam.powerappsportals.com/FVISSCISS/?stepid=f4a2b0ca-d7c5-ec11-a7b5-00224811029c" TargetMode="External"/><Relationship Id="rId4" Type="http://schemas.openxmlformats.org/officeDocument/2006/relationships/image" Target="../media/image30.png"/><Relationship Id="rId9" Type="http://schemas.openxmlformats.org/officeDocument/2006/relationships/image" Target="../media/image35.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7.sv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9.sv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1.sv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53.xml.rels><?xml version="1.0" encoding="UTF-8" standalone="yes"?>
<Relationships xmlns="http://schemas.openxmlformats.org/package/2006/relationships"><Relationship Id="rId8" Type="http://schemas.openxmlformats.org/officeDocument/2006/relationships/hyperlink" Target="https://www.vic.gov.au/maram-practice-guides-and-resources" TargetMode="External"/><Relationship Id="rId3" Type="http://schemas.openxmlformats.org/officeDocument/2006/relationships/hyperlink" Target="http://www.cpmanual.vic.gov.au/" TargetMode="External"/><Relationship Id="rId7" Type="http://schemas.openxmlformats.org/officeDocument/2006/relationships/hyperlink" Target="https://www.vic.gov.au/family-violence-information-sharing-scheme"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s://www.orangedoor.vic.gov.au/caring-for-children" TargetMode="External"/><Relationship Id="rId5" Type="http://schemas.openxmlformats.org/officeDocument/2006/relationships/hyperlink" Target="https://www.orangedoor.vic.gov.au/what-is-family-violence" TargetMode="External"/><Relationship Id="rId10" Type="http://schemas.openxmlformats.org/officeDocument/2006/relationships/hyperlink" Target="https://www.vic.gov.au/child-protection-early-childhood-protect/identify-signs-child-abuse#neglect" TargetMode="External"/><Relationship Id="rId4" Type="http://schemas.openxmlformats.org/officeDocument/2006/relationships/hyperlink" Target="https://www.orangedoor.vic.gov.au/" TargetMode="External"/><Relationship Id="rId9" Type="http://schemas.openxmlformats.org/officeDocument/2006/relationships/hyperlink" Target="https://www.vic.gov.au/training-for-information-sharing-and-maram"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90F270-DD96-4E43-BB5D-FCE2136961B3}"/>
              </a:ext>
            </a:extLst>
          </p:cNvPr>
          <p:cNvSpPr>
            <a:spLocks noGrp="1"/>
          </p:cNvSpPr>
          <p:nvPr>
            <p:ph type="ctrTitle"/>
          </p:nvPr>
        </p:nvSpPr>
        <p:spPr>
          <a:xfrm>
            <a:off x="1337892" y="1019739"/>
            <a:ext cx="9087904" cy="1651784"/>
          </a:xfrm>
        </p:spPr>
        <p:txBody>
          <a:bodyPr/>
          <a:lstStyle/>
          <a:p>
            <a:r>
              <a:rPr lang="en-AU">
                <a:ea typeface="ＭＳ Ｐゴシック"/>
              </a:rPr>
              <a:t>Responding to the wellbeing and safety of children</a:t>
            </a:r>
            <a:endParaRPr lang="en-AU">
              <a:latin typeface="VIC" panose="00000500000000000000" pitchFamily="2" charset="0"/>
            </a:endParaRPr>
          </a:p>
        </p:txBody>
      </p:sp>
      <p:sp>
        <p:nvSpPr>
          <p:cNvPr id="6" name="Subtitle 2">
            <a:extLst>
              <a:ext uri="{FF2B5EF4-FFF2-40B4-BE49-F238E27FC236}">
                <a16:creationId xmlns:a16="http://schemas.microsoft.com/office/drawing/2014/main" id="{FF8DE9B3-9EC9-4277-AB04-9D9B7375E7FC}"/>
              </a:ext>
            </a:extLst>
          </p:cNvPr>
          <p:cNvSpPr>
            <a:spLocks noGrp="1"/>
          </p:cNvSpPr>
          <p:nvPr>
            <p:ph type="subTitle" idx="1"/>
          </p:nvPr>
        </p:nvSpPr>
        <p:spPr>
          <a:xfrm>
            <a:off x="1337892" y="3022505"/>
            <a:ext cx="8544338" cy="645928"/>
          </a:xfrm>
        </p:spPr>
        <p:txBody>
          <a:bodyPr/>
          <a:lstStyle/>
          <a:p>
            <a:r>
              <a:rPr lang="en-AU" sz="2400">
                <a:ea typeface="ＭＳ Ｐゴシック"/>
              </a:rPr>
              <a:t>Community education pack</a:t>
            </a:r>
          </a:p>
          <a:p>
            <a:endParaRPr lang="en-AU" sz="2400">
              <a:ea typeface="ＭＳ Ｐゴシック"/>
            </a:endParaRPr>
          </a:p>
          <a:p>
            <a:endParaRPr lang="en-AU" sz="1800">
              <a:latin typeface="VIC"/>
              <a:ea typeface="ＭＳ Ｐゴシック"/>
            </a:endParaRPr>
          </a:p>
        </p:txBody>
      </p:sp>
    </p:spTree>
    <p:extLst>
      <p:ext uri="{BB962C8B-B14F-4D97-AF65-F5344CB8AC3E}">
        <p14:creationId xmlns:p14="http://schemas.microsoft.com/office/powerpoint/2010/main" val="298928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3B67-9F43-3CA0-A73F-416BEAFEA57D}"/>
              </a:ext>
            </a:extLst>
          </p:cNvPr>
          <p:cNvSpPr>
            <a:spLocks noGrp="1"/>
          </p:cNvSpPr>
          <p:nvPr>
            <p:ph type="title"/>
          </p:nvPr>
        </p:nvSpPr>
        <p:spPr>
          <a:xfrm>
            <a:off x="666256" y="7394"/>
            <a:ext cx="8640000" cy="893433"/>
          </a:xfrm>
        </p:spPr>
        <p:txBody>
          <a:bodyPr/>
          <a:lstStyle/>
          <a:p>
            <a:r>
              <a:rPr lang="en-AU"/>
              <a:t>Client journey through The Orange Door network</a:t>
            </a:r>
          </a:p>
        </p:txBody>
      </p:sp>
      <p:sp>
        <p:nvSpPr>
          <p:cNvPr id="3" name="Speech Bubble: Rectangle 2">
            <a:extLst>
              <a:ext uri="{FF2B5EF4-FFF2-40B4-BE49-F238E27FC236}">
                <a16:creationId xmlns:a16="http://schemas.microsoft.com/office/drawing/2014/main" id="{508AB8EB-1B5D-D936-1B78-CAC9E8D1B838}"/>
              </a:ext>
            </a:extLst>
          </p:cNvPr>
          <p:cNvSpPr/>
          <p:nvPr/>
        </p:nvSpPr>
        <p:spPr>
          <a:xfrm>
            <a:off x="7948584" y="1974196"/>
            <a:ext cx="3208943" cy="1615894"/>
          </a:xfrm>
          <a:prstGeom prst="wedgeRect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Speech Bubble: Rectangle 3">
            <a:extLst>
              <a:ext uri="{FF2B5EF4-FFF2-40B4-BE49-F238E27FC236}">
                <a16:creationId xmlns:a16="http://schemas.microsoft.com/office/drawing/2014/main" id="{136C71C9-5EC7-E694-15BD-C2E83E578EC9}"/>
              </a:ext>
            </a:extLst>
          </p:cNvPr>
          <p:cNvSpPr/>
          <p:nvPr/>
        </p:nvSpPr>
        <p:spPr>
          <a:xfrm>
            <a:off x="3915218" y="1978725"/>
            <a:ext cx="2366869" cy="1523899"/>
          </a:xfrm>
          <a:prstGeom prst="wedgeRectCallout">
            <a:avLst>
              <a:gd name="adj1" fmla="val 7382"/>
              <a:gd name="adj2" fmla="val 71768"/>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Speech Bubble: Rectangle 5">
            <a:extLst>
              <a:ext uri="{FF2B5EF4-FFF2-40B4-BE49-F238E27FC236}">
                <a16:creationId xmlns:a16="http://schemas.microsoft.com/office/drawing/2014/main" id="{45546A08-FD6C-9696-93AF-D53AB941EFF7}"/>
              </a:ext>
            </a:extLst>
          </p:cNvPr>
          <p:cNvSpPr/>
          <p:nvPr/>
        </p:nvSpPr>
        <p:spPr>
          <a:xfrm>
            <a:off x="1507421" y="1957648"/>
            <a:ext cx="2132425" cy="1547355"/>
          </a:xfrm>
          <a:prstGeom prst="wedgeRectCallout">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TextBox 102">
            <a:extLst>
              <a:ext uri="{FF2B5EF4-FFF2-40B4-BE49-F238E27FC236}">
                <a16:creationId xmlns:a16="http://schemas.microsoft.com/office/drawing/2014/main" id="{F8562EF0-14A8-7F21-453C-B4E0D5538429}"/>
              </a:ext>
            </a:extLst>
          </p:cNvPr>
          <p:cNvSpPr txBox="1"/>
          <p:nvPr/>
        </p:nvSpPr>
        <p:spPr>
          <a:xfrm>
            <a:off x="1216241" y="1467143"/>
            <a:ext cx="9153022" cy="6001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914400" eaLnBrk="1" fontAlgn="auto" hangingPunct="1">
              <a:defRPr/>
            </a:pPr>
            <a:r>
              <a:rPr kumimoji="0" lang="en-AU" sz="1100" b="1" i="0" u="none" strike="noStrike" kern="0" cap="none" spc="0" normalizeH="0" baseline="0" noProof="0">
                <a:ln>
                  <a:noFill/>
                </a:ln>
                <a:solidFill>
                  <a:prstClr val="black"/>
                </a:solidFill>
                <a:effectLst/>
                <a:uLnTx/>
                <a:uFillTx/>
                <a:latin typeface="Arial"/>
                <a:cs typeface="Arial"/>
                <a:sym typeface="Arial"/>
              </a:rPr>
              <a:t>                Access                                        Screening, identification and triage </a:t>
            </a:r>
            <a:r>
              <a:rPr lang="en-AU" sz="1100" b="1" kern="0">
                <a:solidFill>
                  <a:prstClr val="black"/>
                </a:solidFill>
              </a:rPr>
              <a:t>      </a:t>
            </a:r>
            <a:r>
              <a:rPr kumimoji="0" lang="en-AU" sz="1100" b="1" i="0" u="none" strike="noStrike" kern="0" cap="none" spc="0" normalizeH="0" baseline="0" noProof="0">
                <a:ln>
                  <a:noFill/>
                </a:ln>
                <a:solidFill>
                  <a:prstClr val="black"/>
                </a:solidFill>
                <a:effectLst/>
                <a:uLnTx/>
                <a:uFillTx/>
                <a:latin typeface="Arial"/>
                <a:cs typeface="Arial"/>
                <a:sym typeface="Arial"/>
              </a:rPr>
              <a:t>Service responses                  Connection to services</a:t>
            </a:r>
          </a:p>
          <a:p>
            <a:pPr defTabSz="914400" eaLnBrk="1" fontAlgn="auto" hangingPunct="1">
              <a:defRPr/>
            </a:pPr>
            <a:r>
              <a:rPr kumimoji="0" lang="en-AU" sz="1100" b="1" i="0" u="none" strike="noStrike" kern="0" cap="none" spc="0" normalizeH="0" baseline="0" noProof="0">
                <a:ln>
                  <a:noFill/>
                </a:ln>
                <a:solidFill>
                  <a:prstClr val="black"/>
                </a:solidFill>
                <a:effectLst/>
                <a:uLnTx/>
                <a:uFillTx/>
                <a:latin typeface="Arial"/>
                <a:cs typeface="Arial"/>
                <a:sym typeface="Arial"/>
              </a:rPr>
              <a:t>                                                                      </a:t>
            </a:r>
            <a:r>
              <a:rPr lang="en-AU" sz="1100" b="1" kern="0">
                <a:solidFill>
                  <a:prstClr val="black"/>
                </a:solidFill>
              </a:rPr>
              <a:t>&amp; </a:t>
            </a:r>
            <a:r>
              <a:rPr kumimoji="0" lang="en-AU" sz="1100" b="1" i="0" u="none" strike="noStrike" kern="0" cap="none" spc="0" normalizeH="0" baseline="0" noProof="0">
                <a:ln>
                  <a:noFill/>
                </a:ln>
                <a:solidFill>
                  <a:prstClr val="black"/>
                </a:solidFill>
                <a:effectLst/>
                <a:uLnTx/>
                <a:uFillTx/>
                <a:latin typeface="Arial"/>
                <a:cs typeface="Arial"/>
                <a:sym typeface="Arial"/>
              </a:rPr>
              <a:t>Assessment and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100" b="1" i="0" u="none" strike="noStrike" kern="0" cap="none" spc="0" normalizeH="0" baseline="0" noProof="0">
              <a:ln>
                <a:noFill/>
              </a:ln>
              <a:solidFill>
                <a:prstClr val="black"/>
              </a:solidFill>
              <a:effectLst/>
              <a:uLnTx/>
              <a:uFillTx/>
              <a:latin typeface="Arial"/>
              <a:cs typeface="Arial"/>
              <a:sym typeface="Arial"/>
            </a:endParaRPr>
          </a:p>
        </p:txBody>
      </p:sp>
      <p:pic>
        <p:nvPicPr>
          <p:cNvPr id="11" name="Picture 10">
            <a:extLst>
              <a:ext uri="{FF2B5EF4-FFF2-40B4-BE49-F238E27FC236}">
                <a16:creationId xmlns:a16="http://schemas.microsoft.com/office/drawing/2014/main" id="{EC958D18-98DC-5C3B-50E9-B04708A8D1AB}"/>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76195" y="4486589"/>
            <a:ext cx="253502" cy="3009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431C892-FD73-7544-F98A-338C7E7B5D81}"/>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7675" y="4897309"/>
            <a:ext cx="253502" cy="3009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D9755A4-F53C-21D2-5ECF-CF46FD77B262}"/>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7487" y="5280440"/>
            <a:ext cx="157507" cy="1869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C3E31EEA-F301-87F4-D2A5-DAB68B2AA363}"/>
              </a:ext>
            </a:extLst>
          </p:cNvPr>
          <p:cNvCxnSpPr>
            <a:cxnSpLocks/>
          </p:cNvCxnSpPr>
          <p:nvPr/>
        </p:nvCxnSpPr>
        <p:spPr>
          <a:xfrm>
            <a:off x="2436902" y="5023618"/>
            <a:ext cx="1811825" cy="24174"/>
          </a:xfrm>
          <a:prstGeom prst="straightConnector1">
            <a:avLst/>
          </a:prstGeom>
          <a:ln w="3175">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C851B5A5-1257-6B7A-C6D6-78F367081640}"/>
              </a:ext>
            </a:extLst>
          </p:cNvPr>
          <p:cNvPicPr>
            <a:picLocks noChangeAspect="1" noChangeArrowheads="1"/>
          </p:cNvPicPr>
          <p:nvPr/>
        </p:nvPicPr>
        <p:blipFill>
          <a:blip r:embed="rId4">
            <a:duotone>
              <a:prstClr val="black"/>
              <a:srgbClr val="FF9933">
                <a:tint val="45000"/>
                <a:satMod val="400000"/>
              </a:srgbClr>
            </a:duotone>
            <a:extLst>
              <a:ext uri="{28A0092B-C50C-407E-A947-70E740481C1C}">
                <a14:useLocalDpi xmlns:a14="http://schemas.microsoft.com/office/drawing/2010/main" val="0"/>
              </a:ext>
            </a:extLst>
          </a:blip>
          <a:srcRect/>
          <a:stretch>
            <a:fillRect/>
          </a:stretch>
        </p:blipFill>
        <p:spPr bwMode="auto">
          <a:xfrm>
            <a:off x="4386268" y="4705277"/>
            <a:ext cx="711988" cy="63668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C48C6D98-16FE-800E-7590-2EE831483150}"/>
              </a:ext>
            </a:extLst>
          </p:cNvPr>
          <p:cNvGrpSpPr/>
          <p:nvPr/>
        </p:nvGrpSpPr>
        <p:grpSpPr>
          <a:xfrm>
            <a:off x="6484639" y="4799507"/>
            <a:ext cx="532576" cy="496570"/>
            <a:chOff x="4208463" y="4452938"/>
            <a:chExt cx="1187449" cy="1425575"/>
          </a:xfrm>
          <a:solidFill>
            <a:srgbClr val="FF9933"/>
          </a:solidFill>
        </p:grpSpPr>
        <p:sp>
          <p:nvSpPr>
            <p:cNvPr id="23" name="Freeform 61">
              <a:extLst>
                <a:ext uri="{FF2B5EF4-FFF2-40B4-BE49-F238E27FC236}">
                  <a16:creationId xmlns:a16="http://schemas.microsoft.com/office/drawing/2014/main" id="{ED98B0AA-E1A9-E971-FA64-01A18F003863}"/>
                </a:ext>
              </a:extLst>
            </p:cNvPr>
            <p:cNvSpPr>
              <a:spLocks/>
            </p:cNvSpPr>
            <p:nvPr/>
          </p:nvSpPr>
          <p:spPr bwMode="auto">
            <a:xfrm>
              <a:off x="4595813" y="4452938"/>
              <a:ext cx="298450" cy="233362"/>
            </a:xfrm>
            <a:custGeom>
              <a:avLst/>
              <a:gdLst/>
              <a:ahLst/>
              <a:cxnLst>
                <a:cxn ang="0">
                  <a:pos x="216" y="0"/>
                </a:cxn>
                <a:cxn ang="0">
                  <a:pos x="0" y="0"/>
                </a:cxn>
                <a:cxn ang="0">
                  <a:pos x="0" y="111"/>
                </a:cxn>
                <a:cxn ang="0">
                  <a:pos x="16" y="145"/>
                </a:cxn>
                <a:cxn ang="0">
                  <a:pos x="16" y="16"/>
                </a:cxn>
                <a:cxn ang="0">
                  <a:pos x="200" y="16"/>
                </a:cxn>
                <a:cxn ang="0">
                  <a:pos x="200" y="152"/>
                </a:cxn>
                <a:cxn ang="0">
                  <a:pos x="18" y="152"/>
                </a:cxn>
                <a:cxn ang="0">
                  <a:pos x="19" y="168"/>
                </a:cxn>
                <a:cxn ang="0">
                  <a:pos x="216" y="168"/>
                </a:cxn>
                <a:cxn ang="0">
                  <a:pos x="216" y="0"/>
                </a:cxn>
              </a:cxnLst>
              <a:rect l="0" t="0" r="r" b="b"/>
              <a:pathLst>
                <a:path w="216" h="168">
                  <a:moveTo>
                    <a:pt x="216" y="0"/>
                  </a:moveTo>
                  <a:cubicBezTo>
                    <a:pt x="0" y="0"/>
                    <a:pt x="0" y="0"/>
                    <a:pt x="0" y="0"/>
                  </a:cubicBezTo>
                  <a:cubicBezTo>
                    <a:pt x="0" y="111"/>
                    <a:pt x="0" y="111"/>
                    <a:pt x="0" y="111"/>
                  </a:cubicBezTo>
                  <a:cubicBezTo>
                    <a:pt x="8" y="121"/>
                    <a:pt x="13" y="133"/>
                    <a:pt x="16" y="145"/>
                  </a:cubicBezTo>
                  <a:cubicBezTo>
                    <a:pt x="16" y="16"/>
                    <a:pt x="16" y="16"/>
                    <a:pt x="16" y="16"/>
                  </a:cubicBezTo>
                  <a:cubicBezTo>
                    <a:pt x="200" y="16"/>
                    <a:pt x="200" y="16"/>
                    <a:pt x="200" y="16"/>
                  </a:cubicBezTo>
                  <a:cubicBezTo>
                    <a:pt x="200" y="152"/>
                    <a:pt x="200" y="152"/>
                    <a:pt x="200" y="152"/>
                  </a:cubicBezTo>
                  <a:cubicBezTo>
                    <a:pt x="18" y="152"/>
                    <a:pt x="18" y="152"/>
                    <a:pt x="18" y="152"/>
                  </a:cubicBezTo>
                  <a:cubicBezTo>
                    <a:pt x="19" y="157"/>
                    <a:pt x="19" y="163"/>
                    <a:pt x="19" y="168"/>
                  </a:cubicBezTo>
                  <a:cubicBezTo>
                    <a:pt x="216" y="168"/>
                    <a:pt x="216" y="168"/>
                    <a:pt x="216" y="168"/>
                  </a:cubicBezTo>
                  <a:lnTo>
                    <a:pt x="2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24" name="Freeform 62">
              <a:extLst>
                <a:ext uri="{FF2B5EF4-FFF2-40B4-BE49-F238E27FC236}">
                  <a16:creationId xmlns:a16="http://schemas.microsoft.com/office/drawing/2014/main" id="{8D225501-D00D-258E-6690-D94DCE3D1928}"/>
                </a:ext>
              </a:extLst>
            </p:cNvPr>
            <p:cNvSpPr>
              <a:spLocks noEditPoints="1"/>
            </p:cNvSpPr>
            <p:nvPr/>
          </p:nvSpPr>
          <p:spPr bwMode="auto">
            <a:xfrm>
              <a:off x="4927600" y="4810125"/>
              <a:ext cx="300037" cy="233362"/>
            </a:xfrm>
            <a:custGeom>
              <a:avLst/>
              <a:gdLst/>
              <a:ahLst/>
              <a:cxnLst>
                <a:cxn ang="0">
                  <a:pos x="0" y="147"/>
                </a:cxn>
                <a:cxn ang="0">
                  <a:pos x="189" y="147"/>
                </a:cxn>
                <a:cxn ang="0">
                  <a:pos x="189" y="0"/>
                </a:cxn>
                <a:cxn ang="0">
                  <a:pos x="0" y="0"/>
                </a:cxn>
                <a:cxn ang="0">
                  <a:pos x="0" y="147"/>
                </a:cxn>
                <a:cxn ang="0">
                  <a:pos x="14" y="14"/>
                </a:cxn>
                <a:cxn ang="0">
                  <a:pos x="175" y="14"/>
                </a:cxn>
                <a:cxn ang="0">
                  <a:pos x="175" y="133"/>
                </a:cxn>
                <a:cxn ang="0">
                  <a:pos x="14" y="133"/>
                </a:cxn>
                <a:cxn ang="0">
                  <a:pos x="14" y="14"/>
                </a:cxn>
              </a:cxnLst>
              <a:rect l="0" t="0" r="r" b="b"/>
              <a:pathLst>
                <a:path w="189" h="147">
                  <a:moveTo>
                    <a:pt x="0" y="147"/>
                  </a:moveTo>
                  <a:lnTo>
                    <a:pt x="189" y="147"/>
                  </a:lnTo>
                  <a:lnTo>
                    <a:pt x="189" y="0"/>
                  </a:lnTo>
                  <a:lnTo>
                    <a:pt x="0" y="0"/>
                  </a:lnTo>
                  <a:lnTo>
                    <a:pt x="0" y="147"/>
                  </a:lnTo>
                  <a:close/>
                  <a:moveTo>
                    <a:pt x="14" y="14"/>
                  </a:moveTo>
                  <a:lnTo>
                    <a:pt x="175" y="14"/>
                  </a:lnTo>
                  <a:lnTo>
                    <a:pt x="175" y="133"/>
                  </a:lnTo>
                  <a:lnTo>
                    <a:pt x="14" y="133"/>
                  </a:lnTo>
                  <a:lnTo>
                    <a:pt x="14"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25" name="Freeform 63">
              <a:extLst>
                <a:ext uri="{FF2B5EF4-FFF2-40B4-BE49-F238E27FC236}">
                  <a16:creationId xmlns:a16="http://schemas.microsoft.com/office/drawing/2014/main" id="{54D7C11B-4DED-AB73-825B-973ECB67DEFE}"/>
                </a:ext>
              </a:extLst>
            </p:cNvPr>
            <p:cNvSpPr>
              <a:spLocks/>
            </p:cNvSpPr>
            <p:nvPr/>
          </p:nvSpPr>
          <p:spPr bwMode="auto">
            <a:xfrm>
              <a:off x="4881563" y="4886325"/>
              <a:ext cx="33337" cy="87312"/>
            </a:xfrm>
            <a:custGeom>
              <a:avLst/>
              <a:gdLst/>
              <a:ahLst/>
              <a:cxnLst>
                <a:cxn ang="0">
                  <a:pos x="24" y="0"/>
                </a:cxn>
                <a:cxn ang="0">
                  <a:pos x="7" y="50"/>
                </a:cxn>
                <a:cxn ang="0">
                  <a:pos x="0" y="63"/>
                </a:cxn>
                <a:cxn ang="0">
                  <a:pos x="24" y="63"/>
                </a:cxn>
                <a:cxn ang="0">
                  <a:pos x="24" y="0"/>
                </a:cxn>
              </a:cxnLst>
              <a:rect l="0" t="0" r="r" b="b"/>
              <a:pathLst>
                <a:path w="24" h="63">
                  <a:moveTo>
                    <a:pt x="24" y="0"/>
                  </a:moveTo>
                  <a:cubicBezTo>
                    <a:pt x="20" y="19"/>
                    <a:pt x="14" y="36"/>
                    <a:pt x="7" y="50"/>
                  </a:cubicBezTo>
                  <a:cubicBezTo>
                    <a:pt x="5" y="55"/>
                    <a:pt x="3" y="59"/>
                    <a:pt x="0" y="63"/>
                  </a:cubicBezTo>
                  <a:cubicBezTo>
                    <a:pt x="24" y="63"/>
                    <a:pt x="24" y="63"/>
                    <a:pt x="24" y="63"/>
                  </a:cubicBezTo>
                  <a:lnTo>
                    <a:pt x="2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26" name="Freeform 64">
              <a:extLst>
                <a:ext uri="{FF2B5EF4-FFF2-40B4-BE49-F238E27FC236}">
                  <a16:creationId xmlns:a16="http://schemas.microsoft.com/office/drawing/2014/main" id="{454334D4-57C2-2144-A60A-CA1DDB92A002}"/>
                </a:ext>
              </a:extLst>
            </p:cNvPr>
            <p:cNvSpPr>
              <a:spLocks noEditPoints="1"/>
            </p:cNvSpPr>
            <p:nvPr/>
          </p:nvSpPr>
          <p:spPr bwMode="auto">
            <a:xfrm>
              <a:off x="4924425" y="5230813"/>
              <a:ext cx="300037" cy="233362"/>
            </a:xfrm>
            <a:custGeom>
              <a:avLst/>
              <a:gdLst/>
              <a:ahLst/>
              <a:cxnLst>
                <a:cxn ang="0">
                  <a:pos x="0" y="147"/>
                </a:cxn>
                <a:cxn ang="0">
                  <a:pos x="189" y="147"/>
                </a:cxn>
                <a:cxn ang="0">
                  <a:pos x="189" y="0"/>
                </a:cxn>
                <a:cxn ang="0">
                  <a:pos x="0" y="0"/>
                </a:cxn>
                <a:cxn ang="0">
                  <a:pos x="0" y="147"/>
                </a:cxn>
                <a:cxn ang="0">
                  <a:pos x="14" y="14"/>
                </a:cxn>
                <a:cxn ang="0">
                  <a:pos x="175" y="14"/>
                </a:cxn>
                <a:cxn ang="0">
                  <a:pos x="175" y="133"/>
                </a:cxn>
                <a:cxn ang="0">
                  <a:pos x="14" y="133"/>
                </a:cxn>
                <a:cxn ang="0">
                  <a:pos x="14" y="14"/>
                </a:cxn>
              </a:cxnLst>
              <a:rect l="0" t="0" r="r" b="b"/>
              <a:pathLst>
                <a:path w="189" h="147">
                  <a:moveTo>
                    <a:pt x="0" y="147"/>
                  </a:moveTo>
                  <a:lnTo>
                    <a:pt x="189" y="147"/>
                  </a:lnTo>
                  <a:lnTo>
                    <a:pt x="189" y="0"/>
                  </a:lnTo>
                  <a:lnTo>
                    <a:pt x="0" y="0"/>
                  </a:lnTo>
                  <a:lnTo>
                    <a:pt x="0" y="147"/>
                  </a:lnTo>
                  <a:close/>
                  <a:moveTo>
                    <a:pt x="14" y="14"/>
                  </a:moveTo>
                  <a:lnTo>
                    <a:pt x="175" y="14"/>
                  </a:lnTo>
                  <a:lnTo>
                    <a:pt x="175" y="133"/>
                  </a:lnTo>
                  <a:lnTo>
                    <a:pt x="14" y="133"/>
                  </a:lnTo>
                  <a:lnTo>
                    <a:pt x="14"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27" name="Freeform 65">
              <a:extLst>
                <a:ext uri="{FF2B5EF4-FFF2-40B4-BE49-F238E27FC236}">
                  <a16:creationId xmlns:a16="http://schemas.microsoft.com/office/drawing/2014/main" id="{DF5C5507-C9B0-1276-A830-5CB71AC9E4C4}"/>
                </a:ext>
              </a:extLst>
            </p:cNvPr>
            <p:cNvSpPr>
              <a:spLocks/>
            </p:cNvSpPr>
            <p:nvPr/>
          </p:nvSpPr>
          <p:spPr bwMode="auto">
            <a:xfrm>
              <a:off x="5029200" y="5062538"/>
              <a:ext cx="95250" cy="152400"/>
            </a:xfrm>
            <a:custGeom>
              <a:avLst/>
              <a:gdLst/>
              <a:ahLst/>
              <a:cxnLst>
                <a:cxn ang="0">
                  <a:pos x="0" y="69"/>
                </a:cxn>
                <a:cxn ang="0">
                  <a:pos x="0" y="96"/>
                </a:cxn>
                <a:cxn ang="0">
                  <a:pos x="60" y="96"/>
                </a:cxn>
                <a:cxn ang="0">
                  <a:pos x="60" y="69"/>
                </a:cxn>
                <a:cxn ang="0">
                  <a:pos x="37" y="69"/>
                </a:cxn>
                <a:cxn ang="0">
                  <a:pos x="37" y="27"/>
                </a:cxn>
                <a:cxn ang="0">
                  <a:pos x="60" y="27"/>
                </a:cxn>
                <a:cxn ang="0">
                  <a:pos x="60" y="0"/>
                </a:cxn>
                <a:cxn ang="0">
                  <a:pos x="0" y="0"/>
                </a:cxn>
                <a:cxn ang="0">
                  <a:pos x="0" y="27"/>
                </a:cxn>
                <a:cxn ang="0">
                  <a:pos x="23" y="27"/>
                </a:cxn>
                <a:cxn ang="0">
                  <a:pos x="23" y="69"/>
                </a:cxn>
                <a:cxn ang="0">
                  <a:pos x="0" y="69"/>
                </a:cxn>
              </a:cxnLst>
              <a:rect l="0" t="0" r="r" b="b"/>
              <a:pathLst>
                <a:path w="60" h="96">
                  <a:moveTo>
                    <a:pt x="0" y="69"/>
                  </a:moveTo>
                  <a:lnTo>
                    <a:pt x="0" y="96"/>
                  </a:lnTo>
                  <a:lnTo>
                    <a:pt x="60" y="96"/>
                  </a:lnTo>
                  <a:lnTo>
                    <a:pt x="60" y="69"/>
                  </a:lnTo>
                  <a:lnTo>
                    <a:pt x="37" y="69"/>
                  </a:lnTo>
                  <a:lnTo>
                    <a:pt x="37" y="27"/>
                  </a:lnTo>
                  <a:lnTo>
                    <a:pt x="60" y="27"/>
                  </a:lnTo>
                  <a:lnTo>
                    <a:pt x="60" y="0"/>
                  </a:lnTo>
                  <a:lnTo>
                    <a:pt x="0" y="0"/>
                  </a:lnTo>
                  <a:lnTo>
                    <a:pt x="0" y="27"/>
                  </a:lnTo>
                  <a:lnTo>
                    <a:pt x="23" y="27"/>
                  </a:lnTo>
                  <a:lnTo>
                    <a:pt x="23" y="69"/>
                  </a:lnTo>
                  <a:lnTo>
                    <a:pt x="0" y="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28" name="Freeform 66">
              <a:extLst>
                <a:ext uri="{FF2B5EF4-FFF2-40B4-BE49-F238E27FC236}">
                  <a16:creationId xmlns:a16="http://schemas.microsoft.com/office/drawing/2014/main" id="{D86DF36F-939F-1638-9DDF-CCAA04D53D6E}"/>
                </a:ext>
              </a:extLst>
            </p:cNvPr>
            <p:cNvSpPr>
              <a:spLocks/>
            </p:cNvSpPr>
            <p:nvPr/>
          </p:nvSpPr>
          <p:spPr bwMode="auto">
            <a:xfrm>
              <a:off x="4697413" y="4702175"/>
              <a:ext cx="95250" cy="234950"/>
            </a:xfrm>
            <a:custGeom>
              <a:avLst/>
              <a:gdLst/>
              <a:ahLst/>
              <a:cxnLst>
                <a:cxn ang="0">
                  <a:pos x="48" y="169"/>
                </a:cxn>
                <a:cxn ang="0">
                  <a:pos x="52" y="168"/>
                </a:cxn>
                <a:cxn ang="0">
                  <a:pos x="61" y="159"/>
                </a:cxn>
                <a:cxn ang="0">
                  <a:pos x="65" y="153"/>
                </a:cxn>
                <a:cxn ang="0">
                  <a:pos x="42" y="153"/>
                </a:cxn>
                <a:cxn ang="0">
                  <a:pos x="42" y="31"/>
                </a:cxn>
                <a:cxn ang="0">
                  <a:pos x="68" y="31"/>
                </a:cxn>
                <a:cxn ang="0">
                  <a:pos x="68" y="0"/>
                </a:cxn>
                <a:cxn ang="0">
                  <a:pos x="0" y="0"/>
                </a:cxn>
                <a:cxn ang="0">
                  <a:pos x="0" y="31"/>
                </a:cxn>
                <a:cxn ang="0">
                  <a:pos x="26" y="31"/>
                </a:cxn>
                <a:cxn ang="0">
                  <a:pos x="26" y="165"/>
                </a:cxn>
                <a:cxn ang="0">
                  <a:pos x="40" y="169"/>
                </a:cxn>
                <a:cxn ang="0">
                  <a:pos x="48" y="169"/>
                </a:cxn>
              </a:cxnLst>
              <a:rect l="0" t="0" r="r" b="b"/>
              <a:pathLst>
                <a:path w="68" h="169">
                  <a:moveTo>
                    <a:pt x="48" y="169"/>
                  </a:moveTo>
                  <a:cubicBezTo>
                    <a:pt x="50" y="169"/>
                    <a:pt x="51" y="168"/>
                    <a:pt x="52" y="168"/>
                  </a:cubicBezTo>
                  <a:cubicBezTo>
                    <a:pt x="54" y="167"/>
                    <a:pt x="57" y="165"/>
                    <a:pt x="61" y="159"/>
                  </a:cubicBezTo>
                  <a:cubicBezTo>
                    <a:pt x="62" y="158"/>
                    <a:pt x="63" y="156"/>
                    <a:pt x="65" y="153"/>
                  </a:cubicBezTo>
                  <a:cubicBezTo>
                    <a:pt x="42" y="153"/>
                    <a:pt x="42" y="153"/>
                    <a:pt x="42" y="153"/>
                  </a:cubicBezTo>
                  <a:cubicBezTo>
                    <a:pt x="42" y="31"/>
                    <a:pt x="42" y="31"/>
                    <a:pt x="42" y="31"/>
                  </a:cubicBezTo>
                  <a:cubicBezTo>
                    <a:pt x="68" y="31"/>
                    <a:pt x="68" y="31"/>
                    <a:pt x="68" y="31"/>
                  </a:cubicBezTo>
                  <a:cubicBezTo>
                    <a:pt x="68" y="0"/>
                    <a:pt x="68" y="0"/>
                    <a:pt x="68" y="0"/>
                  </a:cubicBezTo>
                  <a:cubicBezTo>
                    <a:pt x="0" y="0"/>
                    <a:pt x="0" y="0"/>
                    <a:pt x="0" y="0"/>
                  </a:cubicBezTo>
                  <a:cubicBezTo>
                    <a:pt x="0" y="31"/>
                    <a:pt x="0" y="31"/>
                    <a:pt x="0" y="31"/>
                  </a:cubicBezTo>
                  <a:cubicBezTo>
                    <a:pt x="26" y="31"/>
                    <a:pt x="26" y="31"/>
                    <a:pt x="26" y="31"/>
                  </a:cubicBezTo>
                  <a:cubicBezTo>
                    <a:pt x="26" y="165"/>
                    <a:pt x="26" y="165"/>
                    <a:pt x="26" y="165"/>
                  </a:cubicBezTo>
                  <a:cubicBezTo>
                    <a:pt x="31" y="167"/>
                    <a:pt x="36" y="169"/>
                    <a:pt x="40" y="169"/>
                  </a:cubicBezTo>
                  <a:lnTo>
                    <a:pt x="48" y="1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29" name="Freeform 67">
              <a:extLst>
                <a:ext uri="{FF2B5EF4-FFF2-40B4-BE49-F238E27FC236}">
                  <a16:creationId xmlns:a16="http://schemas.microsoft.com/office/drawing/2014/main" id="{99D5107D-2F87-3AC7-A31D-B8A62FB6C8E6}"/>
                </a:ext>
              </a:extLst>
            </p:cNvPr>
            <p:cNvSpPr>
              <a:spLocks noEditPoints="1"/>
            </p:cNvSpPr>
            <p:nvPr/>
          </p:nvSpPr>
          <p:spPr bwMode="auto">
            <a:xfrm>
              <a:off x="5095875" y="4452938"/>
              <a:ext cx="300037" cy="233362"/>
            </a:xfrm>
            <a:custGeom>
              <a:avLst/>
              <a:gdLst/>
              <a:ahLst/>
              <a:cxnLst>
                <a:cxn ang="0">
                  <a:pos x="0" y="147"/>
                </a:cxn>
                <a:cxn ang="0">
                  <a:pos x="189" y="147"/>
                </a:cxn>
                <a:cxn ang="0">
                  <a:pos x="189" y="0"/>
                </a:cxn>
                <a:cxn ang="0">
                  <a:pos x="0" y="0"/>
                </a:cxn>
                <a:cxn ang="0">
                  <a:pos x="0" y="147"/>
                </a:cxn>
                <a:cxn ang="0">
                  <a:pos x="14" y="14"/>
                </a:cxn>
                <a:cxn ang="0">
                  <a:pos x="175" y="14"/>
                </a:cxn>
                <a:cxn ang="0">
                  <a:pos x="175" y="133"/>
                </a:cxn>
                <a:cxn ang="0">
                  <a:pos x="14" y="133"/>
                </a:cxn>
                <a:cxn ang="0">
                  <a:pos x="14" y="14"/>
                </a:cxn>
              </a:cxnLst>
              <a:rect l="0" t="0" r="r" b="b"/>
              <a:pathLst>
                <a:path w="189" h="147">
                  <a:moveTo>
                    <a:pt x="0" y="147"/>
                  </a:moveTo>
                  <a:lnTo>
                    <a:pt x="189" y="147"/>
                  </a:lnTo>
                  <a:lnTo>
                    <a:pt x="189" y="0"/>
                  </a:lnTo>
                  <a:lnTo>
                    <a:pt x="0" y="0"/>
                  </a:lnTo>
                  <a:lnTo>
                    <a:pt x="0" y="147"/>
                  </a:lnTo>
                  <a:close/>
                  <a:moveTo>
                    <a:pt x="14" y="14"/>
                  </a:moveTo>
                  <a:lnTo>
                    <a:pt x="175" y="14"/>
                  </a:lnTo>
                  <a:lnTo>
                    <a:pt x="175" y="133"/>
                  </a:lnTo>
                  <a:lnTo>
                    <a:pt x="14" y="133"/>
                  </a:lnTo>
                  <a:lnTo>
                    <a:pt x="14"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30" name="Rectangle 29">
              <a:extLst>
                <a:ext uri="{FF2B5EF4-FFF2-40B4-BE49-F238E27FC236}">
                  <a16:creationId xmlns:a16="http://schemas.microsoft.com/office/drawing/2014/main" id="{9FB32D88-594F-2551-C705-FF12997ACA4C}"/>
                </a:ext>
              </a:extLst>
            </p:cNvPr>
            <p:cNvSpPr>
              <a:spLocks noChangeArrowheads="1"/>
            </p:cNvSpPr>
            <p:nvPr/>
          </p:nvSpPr>
          <p:spPr bwMode="auto">
            <a:xfrm>
              <a:off x="5038725" y="4521200"/>
              <a:ext cx="42862" cy="952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31" name="Rectangle 30">
              <a:extLst>
                <a:ext uri="{FF2B5EF4-FFF2-40B4-BE49-F238E27FC236}">
                  <a16:creationId xmlns:a16="http://schemas.microsoft.com/office/drawing/2014/main" id="{243AAC03-82FB-16F2-9764-A0222F38D3BA}"/>
                </a:ext>
              </a:extLst>
            </p:cNvPr>
            <p:cNvSpPr>
              <a:spLocks noChangeArrowheads="1"/>
            </p:cNvSpPr>
            <p:nvPr/>
          </p:nvSpPr>
          <p:spPr bwMode="auto">
            <a:xfrm>
              <a:off x="4914900" y="4559300"/>
              <a:ext cx="112712"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32" name="Oval 31">
              <a:extLst>
                <a:ext uri="{FF2B5EF4-FFF2-40B4-BE49-F238E27FC236}">
                  <a16:creationId xmlns:a16="http://schemas.microsoft.com/office/drawing/2014/main" id="{657AC586-5AB8-6D17-227A-01E518C61296}"/>
                </a:ext>
              </a:extLst>
            </p:cNvPr>
            <p:cNvSpPr>
              <a:spLocks noChangeArrowheads="1"/>
            </p:cNvSpPr>
            <p:nvPr/>
          </p:nvSpPr>
          <p:spPr bwMode="auto">
            <a:xfrm>
              <a:off x="4711700" y="4494213"/>
              <a:ext cx="71437" cy="698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33" name="Freeform 71">
              <a:extLst>
                <a:ext uri="{FF2B5EF4-FFF2-40B4-BE49-F238E27FC236}">
                  <a16:creationId xmlns:a16="http://schemas.microsoft.com/office/drawing/2014/main" id="{E480D331-EC6C-EBA4-32E3-C29DAC5328DF}"/>
                </a:ext>
              </a:extLst>
            </p:cNvPr>
            <p:cNvSpPr>
              <a:spLocks/>
            </p:cNvSpPr>
            <p:nvPr/>
          </p:nvSpPr>
          <p:spPr bwMode="auto">
            <a:xfrm>
              <a:off x="4670425" y="4575175"/>
              <a:ext cx="153987" cy="73025"/>
            </a:xfrm>
            <a:custGeom>
              <a:avLst/>
              <a:gdLst/>
              <a:ahLst/>
              <a:cxnLst>
                <a:cxn ang="0">
                  <a:pos x="25" y="27"/>
                </a:cxn>
                <a:cxn ang="0">
                  <a:pos x="25" y="53"/>
                </a:cxn>
                <a:cxn ang="0">
                  <a:pos x="86" y="53"/>
                </a:cxn>
                <a:cxn ang="0">
                  <a:pos x="86" y="27"/>
                </a:cxn>
                <a:cxn ang="0">
                  <a:pos x="88" y="32"/>
                </a:cxn>
                <a:cxn ang="0">
                  <a:pos x="93" y="53"/>
                </a:cxn>
                <a:cxn ang="0">
                  <a:pos x="111" y="53"/>
                </a:cxn>
                <a:cxn ang="0">
                  <a:pos x="99" y="14"/>
                </a:cxn>
                <a:cxn ang="0">
                  <a:pos x="87" y="2"/>
                </a:cxn>
                <a:cxn ang="0">
                  <a:pos x="80" y="0"/>
                </a:cxn>
                <a:cxn ang="0">
                  <a:pos x="77" y="0"/>
                </a:cxn>
                <a:cxn ang="0">
                  <a:pos x="33" y="0"/>
                </a:cxn>
                <a:cxn ang="0">
                  <a:pos x="31" y="0"/>
                </a:cxn>
                <a:cxn ang="0">
                  <a:pos x="24" y="2"/>
                </a:cxn>
                <a:cxn ang="0">
                  <a:pos x="6" y="24"/>
                </a:cxn>
                <a:cxn ang="0">
                  <a:pos x="0" y="53"/>
                </a:cxn>
                <a:cxn ang="0">
                  <a:pos x="18" y="53"/>
                </a:cxn>
                <a:cxn ang="0">
                  <a:pos x="25" y="27"/>
                </a:cxn>
              </a:cxnLst>
              <a:rect l="0" t="0" r="r" b="b"/>
              <a:pathLst>
                <a:path w="111" h="53">
                  <a:moveTo>
                    <a:pt x="25" y="27"/>
                  </a:moveTo>
                  <a:cubicBezTo>
                    <a:pt x="25" y="53"/>
                    <a:pt x="25" y="53"/>
                    <a:pt x="25" y="53"/>
                  </a:cubicBezTo>
                  <a:cubicBezTo>
                    <a:pt x="86" y="53"/>
                    <a:pt x="86" y="53"/>
                    <a:pt x="86" y="53"/>
                  </a:cubicBezTo>
                  <a:cubicBezTo>
                    <a:pt x="86" y="27"/>
                    <a:pt x="86" y="27"/>
                    <a:pt x="86" y="27"/>
                  </a:cubicBezTo>
                  <a:cubicBezTo>
                    <a:pt x="87" y="29"/>
                    <a:pt x="87" y="30"/>
                    <a:pt x="88" y="32"/>
                  </a:cubicBezTo>
                  <a:cubicBezTo>
                    <a:pt x="90" y="37"/>
                    <a:pt x="92" y="44"/>
                    <a:pt x="93" y="53"/>
                  </a:cubicBezTo>
                  <a:cubicBezTo>
                    <a:pt x="111" y="53"/>
                    <a:pt x="111" y="53"/>
                    <a:pt x="111" y="53"/>
                  </a:cubicBezTo>
                  <a:cubicBezTo>
                    <a:pt x="109" y="34"/>
                    <a:pt x="105" y="22"/>
                    <a:pt x="99" y="14"/>
                  </a:cubicBezTo>
                  <a:cubicBezTo>
                    <a:pt x="95" y="8"/>
                    <a:pt x="91" y="4"/>
                    <a:pt x="87" y="2"/>
                  </a:cubicBezTo>
                  <a:cubicBezTo>
                    <a:pt x="84" y="1"/>
                    <a:pt x="82" y="0"/>
                    <a:pt x="80" y="0"/>
                  </a:cubicBezTo>
                  <a:cubicBezTo>
                    <a:pt x="79" y="0"/>
                    <a:pt x="78" y="0"/>
                    <a:pt x="77" y="0"/>
                  </a:cubicBezTo>
                  <a:cubicBezTo>
                    <a:pt x="33" y="0"/>
                    <a:pt x="33" y="0"/>
                    <a:pt x="33" y="0"/>
                  </a:cubicBezTo>
                  <a:cubicBezTo>
                    <a:pt x="32" y="0"/>
                    <a:pt x="32" y="0"/>
                    <a:pt x="31" y="0"/>
                  </a:cubicBezTo>
                  <a:cubicBezTo>
                    <a:pt x="29" y="0"/>
                    <a:pt x="26" y="1"/>
                    <a:pt x="24" y="2"/>
                  </a:cubicBezTo>
                  <a:cubicBezTo>
                    <a:pt x="18" y="5"/>
                    <a:pt x="11" y="12"/>
                    <a:pt x="6" y="24"/>
                  </a:cubicBezTo>
                  <a:cubicBezTo>
                    <a:pt x="3" y="31"/>
                    <a:pt x="1" y="40"/>
                    <a:pt x="0" y="53"/>
                  </a:cubicBezTo>
                  <a:cubicBezTo>
                    <a:pt x="18" y="53"/>
                    <a:pt x="18" y="53"/>
                    <a:pt x="18" y="53"/>
                  </a:cubicBezTo>
                  <a:cubicBezTo>
                    <a:pt x="20" y="40"/>
                    <a:pt x="22" y="32"/>
                    <a:pt x="25"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34" name="Oval 33">
              <a:extLst>
                <a:ext uri="{FF2B5EF4-FFF2-40B4-BE49-F238E27FC236}">
                  <a16:creationId xmlns:a16="http://schemas.microsoft.com/office/drawing/2014/main" id="{58D74E8F-F135-F31E-DABD-63F320D4445B}"/>
                </a:ext>
              </a:extLst>
            </p:cNvPr>
            <p:cNvSpPr>
              <a:spLocks noChangeArrowheads="1"/>
            </p:cNvSpPr>
            <p:nvPr/>
          </p:nvSpPr>
          <p:spPr bwMode="auto">
            <a:xfrm>
              <a:off x="5043488" y="4852988"/>
              <a:ext cx="69850" cy="7143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35" name="Freeform 73">
              <a:extLst>
                <a:ext uri="{FF2B5EF4-FFF2-40B4-BE49-F238E27FC236}">
                  <a16:creationId xmlns:a16="http://schemas.microsoft.com/office/drawing/2014/main" id="{222B6042-36C9-B1BA-3FBC-5E8D784C8C4E}"/>
                </a:ext>
              </a:extLst>
            </p:cNvPr>
            <p:cNvSpPr>
              <a:spLocks/>
            </p:cNvSpPr>
            <p:nvPr/>
          </p:nvSpPr>
          <p:spPr bwMode="auto">
            <a:xfrm>
              <a:off x="5002213" y="4932363"/>
              <a:ext cx="153987" cy="73025"/>
            </a:xfrm>
            <a:custGeom>
              <a:avLst/>
              <a:gdLst/>
              <a:ahLst/>
              <a:cxnLst>
                <a:cxn ang="0">
                  <a:pos x="87" y="3"/>
                </a:cxn>
                <a:cxn ang="0">
                  <a:pos x="80" y="1"/>
                </a:cxn>
                <a:cxn ang="0">
                  <a:pos x="77" y="0"/>
                </a:cxn>
                <a:cxn ang="0">
                  <a:pos x="34" y="0"/>
                </a:cxn>
                <a:cxn ang="0">
                  <a:pos x="31" y="1"/>
                </a:cxn>
                <a:cxn ang="0">
                  <a:pos x="24" y="3"/>
                </a:cxn>
                <a:cxn ang="0">
                  <a:pos x="6" y="24"/>
                </a:cxn>
                <a:cxn ang="0">
                  <a:pos x="0" y="53"/>
                </a:cxn>
                <a:cxn ang="0">
                  <a:pos x="18" y="53"/>
                </a:cxn>
                <a:cxn ang="0">
                  <a:pos x="25" y="28"/>
                </a:cxn>
                <a:cxn ang="0">
                  <a:pos x="25" y="53"/>
                </a:cxn>
                <a:cxn ang="0">
                  <a:pos x="86" y="53"/>
                </a:cxn>
                <a:cxn ang="0">
                  <a:pos x="86" y="28"/>
                </a:cxn>
                <a:cxn ang="0">
                  <a:pos x="88" y="33"/>
                </a:cxn>
                <a:cxn ang="0">
                  <a:pos x="93" y="53"/>
                </a:cxn>
                <a:cxn ang="0">
                  <a:pos x="111" y="53"/>
                </a:cxn>
                <a:cxn ang="0">
                  <a:pos x="99" y="14"/>
                </a:cxn>
                <a:cxn ang="0">
                  <a:pos x="87" y="3"/>
                </a:cxn>
              </a:cxnLst>
              <a:rect l="0" t="0" r="r" b="b"/>
              <a:pathLst>
                <a:path w="111" h="53">
                  <a:moveTo>
                    <a:pt x="87" y="3"/>
                  </a:moveTo>
                  <a:cubicBezTo>
                    <a:pt x="85" y="2"/>
                    <a:pt x="82" y="1"/>
                    <a:pt x="80" y="1"/>
                  </a:cubicBezTo>
                  <a:cubicBezTo>
                    <a:pt x="79" y="0"/>
                    <a:pt x="78" y="0"/>
                    <a:pt x="77" y="0"/>
                  </a:cubicBezTo>
                  <a:cubicBezTo>
                    <a:pt x="34" y="0"/>
                    <a:pt x="34" y="0"/>
                    <a:pt x="34" y="0"/>
                  </a:cubicBezTo>
                  <a:cubicBezTo>
                    <a:pt x="33" y="0"/>
                    <a:pt x="32" y="0"/>
                    <a:pt x="31" y="1"/>
                  </a:cubicBezTo>
                  <a:cubicBezTo>
                    <a:pt x="29" y="1"/>
                    <a:pt x="26" y="2"/>
                    <a:pt x="24" y="3"/>
                  </a:cubicBezTo>
                  <a:cubicBezTo>
                    <a:pt x="18" y="6"/>
                    <a:pt x="11" y="13"/>
                    <a:pt x="6" y="24"/>
                  </a:cubicBezTo>
                  <a:cubicBezTo>
                    <a:pt x="4" y="32"/>
                    <a:pt x="1" y="41"/>
                    <a:pt x="0" y="53"/>
                  </a:cubicBezTo>
                  <a:cubicBezTo>
                    <a:pt x="18" y="53"/>
                    <a:pt x="18" y="53"/>
                    <a:pt x="18" y="53"/>
                  </a:cubicBezTo>
                  <a:cubicBezTo>
                    <a:pt x="20" y="41"/>
                    <a:pt x="22" y="33"/>
                    <a:pt x="25" y="28"/>
                  </a:cubicBezTo>
                  <a:cubicBezTo>
                    <a:pt x="25" y="53"/>
                    <a:pt x="25" y="53"/>
                    <a:pt x="25" y="53"/>
                  </a:cubicBezTo>
                  <a:cubicBezTo>
                    <a:pt x="86" y="53"/>
                    <a:pt x="86" y="53"/>
                    <a:pt x="86" y="53"/>
                  </a:cubicBezTo>
                  <a:cubicBezTo>
                    <a:pt x="86" y="28"/>
                    <a:pt x="86" y="28"/>
                    <a:pt x="86" y="28"/>
                  </a:cubicBezTo>
                  <a:cubicBezTo>
                    <a:pt x="87" y="29"/>
                    <a:pt x="88" y="31"/>
                    <a:pt x="88" y="33"/>
                  </a:cubicBezTo>
                  <a:cubicBezTo>
                    <a:pt x="90" y="38"/>
                    <a:pt x="92" y="44"/>
                    <a:pt x="93" y="53"/>
                  </a:cubicBezTo>
                  <a:cubicBezTo>
                    <a:pt x="111" y="53"/>
                    <a:pt x="111" y="53"/>
                    <a:pt x="111" y="53"/>
                  </a:cubicBezTo>
                  <a:cubicBezTo>
                    <a:pt x="109" y="34"/>
                    <a:pt x="105" y="22"/>
                    <a:pt x="99" y="14"/>
                  </a:cubicBezTo>
                  <a:cubicBezTo>
                    <a:pt x="96" y="9"/>
                    <a:pt x="91" y="5"/>
                    <a:pt x="87"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36" name="Oval 35">
              <a:extLst>
                <a:ext uri="{FF2B5EF4-FFF2-40B4-BE49-F238E27FC236}">
                  <a16:creationId xmlns:a16="http://schemas.microsoft.com/office/drawing/2014/main" id="{B4ECBE2C-0868-82AF-850B-F644F88FD982}"/>
                </a:ext>
              </a:extLst>
            </p:cNvPr>
            <p:cNvSpPr>
              <a:spLocks noChangeArrowheads="1"/>
            </p:cNvSpPr>
            <p:nvPr/>
          </p:nvSpPr>
          <p:spPr bwMode="auto">
            <a:xfrm>
              <a:off x="5043488" y="5270500"/>
              <a:ext cx="69850" cy="7143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37" name="Freeform 75">
              <a:extLst>
                <a:ext uri="{FF2B5EF4-FFF2-40B4-BE49-F238E27FC236}">
                  <a16:creationId xmlns:a16="http://schemas.microsoft.com/office/drawing/2014/main" id="{AF31A844-0991-F59E-C274-0F071706E5AD}"/>
                </a:ext>
              </a:extLst>
            </p:cNvPr>
            <p:cNvSpPr>
              <a:spLocks/>
            </p:cNvSpPr>
            <p:nvPr/>
          </p:nvSpPr>
          <p:spPr bwMode="auto">
            <a:xfrm>
              <a:off x="5002213" y="5351463"/>
              <a:ext cx="153987" cy="73025"/>
            </a:xfrm>
            <a:custGeom>
              <a:avLst/>
              <a:gdLst/>
              <a:ahLst/>
              <a:cxnLst>
                <a:cxn ang="0">
                  <a:pos x="87" y="2"/>
                </a:cxn>
                <a:cxn ang="0">
                  <a:pos x="80" y="0"/>
                </a:cxn>
                <a:cxn ang="0">
                  <a:pos x="77" y="0"/>
                </a:cxn>
                <a:cxn ang="0">
                  <a:pos x="34" y="0"/>
                </a:cxn>
                <a:cxn ang="0">
                  <a:pos x="31" y="0"/>
                </a:cxn>
                <a:cxn ang="0">
                  <a:pos x="24" y="2"/>
                </a:cxn>
                <a:cxn ang="0">
                  <a:pos x="6" y="24"/>
                </a:cxn>
                <a:cxn ang="0">
                  <a:pos x="0" y="53"/>
                </a:cxn>
                <a:cxn ang="0">
                  <a:pos x="18" y="53"/>
                </a:cxn>
                <a:cxn ang="0">
                  <a:pos x="25" y="27"/>
                </a:cxn>
                <a:cxn ang="0">
                  <a:pos x="25" y="53"/>
                </a:cxn>
                <a:cxn ang="0">
                  <a:pos x="86" y="53"/>
                </a:cxn>
                <a:cxn ang="0">
                  <a:pos x="86" y="27"/>
                </a:cxn>
                <a:cxn ang="0">
                  <a:pos x="88" y="32"/>
                </a:cxn>
                <a:cxn ang="0">
                  <a:pos x="93" y="53"/>
                </a:cxn>
                <a:cxn ang="0">
                  <a:pos x="111" y="53"/>
                </a:cxn>
                <a:cxn ang="0">
                  <a:pos x="99" y="14"/>
                </a:cxn>
                <a:cxn ang="0">
                  <a:pos x="87" y="2"/>
                </a:cxn>
              </a:cxnLst>
              <a:rect l="0" t="0" r="r" b="b"/>
              <a:pathLst>
                <a:path w="111" h="53">
                  <a:moveTo>
                    <a:pt x="87" y="2"/>
                  </a:moveTo>
                  <a:cubicBezTo>
                    <a:pt x="85" y="1"/>
                    <a:pt x="82" y="0"/>
                    <a:pt x="80" y="0"/>
                  </a:cubicBezTo>
                  <a:cubicBezTo>
                    <a:pt x="79" y="0"/>
                    <a:pt x="78" y="0"/>
                    <a:pt x="77" y="0"/>
                  </a:cubicBezTo>
                  <a:cubicBezTo>
                    <a:pt x="34" y="0"/>
                    <a:pt x="34" y="0"/>
                    <a:pt x="34" y="0"/>
                  </a:cubicBezTo>
                  <a:cubicBezTo>
                    <a:pt x="33" y="0"/>
                    <a:pt x="32" y="0"/>
                    <a:pt x="31" y="0"/>
                  </a:cubicBezTo>
                  <a:cubicBezTo>
                    <a:pt x="29" y="0"/>
                    <a:pt x="26" y="1"/>
                    <a:pt x="24" y="2"/>
                  </a:cubicBezTo>
                  <a:cubicBezTo>
                    <a:pt x="18" y="5"/>
                    <a:pt x="11" y="12"/>
                    <a:pt x="6" y="24"/>
                  </a:cubicBezTo>
                  <a:cubicBezTo>
                    <a:pt x="4" y="31"/>
                    <a:pt x="1" y="40"/>
                    <a:pt x="0" y="53"/>
                  </a:cubicBezTo>
                  <a:cubicBezTo>
                    <a:pt x="18" y="53"/>
                    <a:pt x="18" y="53"/>
                    <a:pt x="18" y="53"/>
                  </a:cubicBezTo>
                  <a:cubicBezTo>
                    <a:pt x="20" y="40"/>
                    <a:pt x="22" y="32"/>
                    <a:pt x="25" y="27"/>
                  </a:cubicBezTo>
                  <a:cubicBezTo>
                    <a:pt x="25" y="53"/>
                    <a:pt x="25" y="53"/>
                    <a:pt x="25" y="53"/>
                  </a:cubicBezTo>
                  <a:cubicBezTo>
                    <a:pt x="86" y="53"/>
                    <a:pt x="86" y="53"/>
                    <a:pt x="86" y="53"/>
                  </a:cubicBezTo>
                  <a:cubicBezTo>
                    <a:pt x="86" y="27"/>
                    <a:pt x="86" y="27"/>
                    <a:pt x="86" y="27"/>
                  </a:cubicBezTo>
                  <a:cubicBezTo>
                    <a:pt x="87" y="29"/>
                    <a:pt x="88" y="30"/>
                    <a:pt x="88" y="32"/>
                  </a:cubicBezTo>
                  <a:cubicBezTo>
                    <a:pt x="90" y="37"/>
                    <a:pt x="92" y="44"/>
                    <a:pt x="93" y="53"/>
                  </a:cubicBezTo>
                  <a:cubicBezTo>
                    <a:pt x="111" y="53"/>
                    <a:pt x="111" y="53"/>
                    <a:pt x="111" y="53"/>
                  </a:cubicBezTo>
                  <a:cubicBezTo>
                    <a:pt x="109" y="34"/>
                    <a:pt x="105" y="22"/>
                    <a:pt x="99" y="14"/>
                  </a:cubicBezTo>
                  <a:cubicBezTo>
                    <a:pt x="96" y="8"/>
                    <a:pt x="91" y="4"/>
                    <a:pt x="87"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38" name="Oval 37">
              <a:extLst>
                <a:ext uri="{FF2B5EF4-FFF2-40B4-BE49-F238E27FC236}">
                  <a16:creationId xmlns:a16="http://schemas.microsoft.com/office/drawing/2014/main" id="{48755A3E-4228-31F2-8CBD-19F935411484}"/>
                </a:ext>
              </a:extLst>
            </p:cNvPr>
            <p:cNvSpPr>
              <a:spLocks noChangeArrowheads="1"/>
            </p:cNvSpPr>
            <p:nvPr/>
          </p:nvSpPr>
          <p:spPr bwMode="auto">
            <a:xfrm>
              <a:off x="5210175" y="4494213"/>
              <a:ext cx="69850" cy="698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39" name="Freeform 77">
              <a:extLst>
                <a:ext uri="{FF2B5EF4-FFF2-40B4-BE49-F238E27FC236}">
                  <a16:creationId xmlns:a16="http://schemas.microsoft.com/office/drawing/2014/main" id="{2032D22C-EB0A-02C2-D587-F78429131DB6}"/>
                </a:ext>
              </a:extLst>
            </p:cNvPr>
            <p:cNvSpPr>
              <a:spLocks/>
            </p:cNvSpPr>
            <p:nvPr/>
          </p:nvSpPr>
          <p:spPr bwMode="auto">
            <a:xfrm>
              <a:off x="5168900" y="4575175"/>
              <a:ext cx="153987" cy="73025"/>
            </a:xfrm>
            <a:custGeom>
              <a:avLst/>
              <a:gdLst/>
              <a:ahLst/>
              <a:cxnLst>
                <a:cxn ang="0">
                  <a:pos x="87" y="2"/>
                </a:cxn>
                <a:cxn ang="0">
                  <a:pos x="80" y="0"/>
                </a:cxn>
                <a:cxn ang="0">
                  <a:pos x="77" y="0"/>
                </a:cxn>
                <a:cxn ang="0">
                  <a:pos x="33" y="0"/>
                </a:cxn>
                <a:cxn ang="0">
                  <a:pos x="31" y="0"/>
                </a:cxn>
                <a:cxn ang="0">
                  <a:pos x="24" y="2"/>
                </a:cxn>
                <a:cxn ang="0">
                  <a:pos x="6" y="24"/>
                </a:cxn>
                <a:cxn ang="0">
                  <a:pos x="0" y="53"/>
                </a:cxn>
                <a:cxn ang="0">
                  <a:pos x="18" y="53"/>
                </a:cxn>
                <a:cxn ang="0">
                  <a:pos x="25" y="27"/>
                </a:cxn>
                <a:cxn ang="0">
                  <a:pos x="25" y="53"/>
                </a:cxn>
                <a:cxn ang="0">
                  <a:pos x="86" y="53"/>
                </a:cxn>
                <a:cxn ang="0">
                  <a:pos x="86" y="27"/>
                </a:cxn>
                <a:cxn ang="0">
                  <a:pos x="88" y="32"/>
                </a:cxn>
                <a:cxn ang="0">
                  <a:pos x="93" y="53"/>
                </a:cxn>
                <a:cxn ang="0">
                  <a:pos x="111" y="53"/>
                </a:cxn>
                <a:cxn ang="0">
                  <a:pos x="99" y="14"/>
                </a:cxn>
                <a:cxn ang="0">
                  <a:pos x="87" y="2"/>
                </a:cxn>
              </a:cxnLst>
              <a:rect l="0" t="0" r="r" b="b"/>
              <a:pathLst>
                <a:path w="111" h="53">
                  <a:moveTo>
                    <a:pt x="87" y="2"/>
                  </a:moveTo>
                  <a:cubicBezTo>
                    <a:pt x="84" y="1"/>
                    <a:pt x="82" y="0"/>
                    <a:pt x="80" y="0"/>
                  </a:cubicBezTo>
                  <a:cubicBezTo>
                    <a:pt x="79" y="0"/>
                    <a:pt x="78" y="0"/>
                    <a:pt x="77" y="0"/>
                  </a:cubicBezTo>
                  <a:cubicBezTo>
                    <a:pt x="33" y="0"/>
                    <a:pt x="33" y="0"/>
                    <a:pt x="33" y="0"/>
                  </a:cubicBezTo>
                  <a:cubicBezTo>
                    <a:pt x="32" y="0"/>
                    <a:pt x="32" y="0"/>
                    <a:pt x="31" y="0"/>
                  </a:cubicBezTo>
                  <a:cubicBezTo>
                    <a:pt x="29" y="0"/>
                    <a:pt x="26" y="1"/>
                    <a:pt x="24" y="2"/>
                  </a:cubicBezTo>
                  <a:cubicBezTo>
                    <a:pt x="18" y="5"/>
                    <a:pt x="11" y="12"/>
                    <a:pt x="6" y="24"/>
                  </a:cubicBezTo>
                  <a:cubicBezTo>
                    <a:pt x="4" y="31"/>
                    <a:pt x="1" y="40"/>
                    <a:pt x="0" y="53"/>
                  </a:cubicBezTo>
                  <a:cubicBezTo>
                    <a:pt x="18" y="53"/>
                    <a:pt x="18" y="53"/>
                    <a:pt x="18" y="53"/>
                  </a:cubicBezTo>
                  <a:cubicBezTo>
                    <a:pt x="20" y="40"/>
                    <a:pt x="22" y="32"/>
                    <a:pt x="25" y="27"/>
                  </a:cubicBezTo>
                  <a:cubicBezTo>
                    <a:pt x="25" y="53"/>
                    <a:pt x="25" y="53"/>
                    <a:pt x="25" y="53"/>
                  </a:cubicBezTo>
                  <a:cubicBezTo>
                    <a:pt x="86" y="53"/>
                    <a:pt x="86" y="53"/>
                    <a:pt x="86" y="53"/>
                  </a:cubicBezTo>
                  <a:cubicBezTo>
                    <a:pt x="86" y="27"/>
                    <a:pt x="86" y="27"/>
                    <a:pt x="86" y="27"/>
                  </a:cubicBezTo>
                  <a:cubicBezTo>
                    <a:pt x="87" y="29"/>
                    <a:pt x="87" y="30"/>
                    <a:pt x="88" y="32"/>
                  </a:cubicBezTo>
                  <a:cubicBezTo>
                    <a:pt x="90" y="37"/>
                    <a:pt x="92" y="44"/>
                    <a:pt x="93" y="53"/>
                  </a:cubicBezTo>
                  <a:cubicBezTo>
                    <a:pt x="111" y="53"/>
                    <a:pt x="111" y="53"/>
                    <a:pt x="111" y="53"/>
                  </a:cubicBezTo>
                  <a:cubicBezTo>
                    <a:pt x="109" y="34"/>
                    <a:pt x="105" y="22"/>
                    <a:pt x="99" y="14"/>
                  </a:cubicBezTo>
                  <a:cubicBezTo>
                    <a:pt x="95" y="8"/>
                    <a:pt x="91" y="4"/>
                    <a:pt x="87"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40" name="Freeform 78">
              <a:extLst>
                <a:ext uri="{FF2B5EF4-FFF2-40B4-BE49-F238E27FC236}">
                  <a16:creationId xmlns:a16="http://schemas.microsoft.com/office/drawing/2014/main" id="{E12EE0CE-8FB9-A56E-AF23-81E4A47F0B20}"/>
                </a:ext>
              </a:extLst>
            </p:cNvPr>
            <p:cNvSpPr>
              <a:spLocks/>
            </p:cNvSpPr>
            <p:nvPr/>
          </p:nvSpPr>
          <p:spPr bwMode="auto">
            <a:xfrm>
              <a:off x="4208463" y="4773613"/>
              <a:ext cx="708025" cy="1104900"/>
            </a:xfrm>
            <a:custGeom>
              <a:avLst/>
              <a:gdLst/>
              <a:ahLst/>
              <a:cxnLst>
                <a:cxn ang="0">
                  <a:pos x="485" y="129"/>
                </a:cxn>
                <a:cxn ang="0">
                  <a:pos x="508" y="37"/>
                </a:cxn>
                <a:cxn ang="0">
                  <a:pos x="480" y="2"/>
                </a:cxn>
                <a:cxn ang="0">
                  <a:pos x="445" y="30"/>
                </a:cxn>
                <a:cxn ang="0">
                  <a:pos x="420" y="113"/>
                </a:cxn>
                <a:cxn ang="0">
                  <a:pos x="409" y="124"/>
                </a:cxn>
                <a:cxn ang="0">
                  <a:pos x="398" y="127"/>
                </a:cxn>
                <a:cxn ang="0">
                  <a:pos x="369" y="118"/>
                </a:cxn>
                <a:cxn ang="0">
                  <a:pos x="321" y="84"/>
                </a:cxn>
                <a:cxn ang="0">
                  <a:pos x="306" y="69"/>
                </a:cxn>
                <a:cxn ang="0">
                  <a:pos x="305" y="68"/>
                </a:cxn>
                <a:cxn ang="0">
                  <a:pos x="278" y="51"/>
                </a:cxn>
                <a:cxn ang="0">
                  <a:pos x="123" y="51"/>
                </a:cxn>
                <a:cxn ang="0">
                  <a:pos x="113" y="53"/>
                </a:cxn>
                <a:cxn ang="0">
                  <a:pos x="89" y="60"/>
                </a:cxn>
                <a:cxn ang="0">
                  <a:pos x="28" y="136"/>
                </a:cxn>
                <a:cxn ang="0">
                  <a:pos x="0" y="328"/>
                </a:cxn>
                <a:cxn ang="0">
                  <a:pos x="3" y="405"/>
                </a:cxn>
                <a:cxn ang="0">
                  <a:pos x="35" y="435"/>
                </a:cxn>
                <a:cxn ang="0">
                  <a:pos x="37" y="435"/>
                </a:cxn>
                <a:cxn ang="0">
                  <a:pos x="67" y="401"/>
                </a:cxn>
                <a:cxn ang="0">
                  <a:pos x="64" y="328"/>
                </a:cxn>
                <a:cxn ang="0">
                  <a:pos x="92" y="148"/>
                </a:cxn>
                <a:cxn ang="0">
                  <a:pos x="92" y="280"/>
                </a:cxn>
                <a:cxn ang="0">
                  <a:pos x="92" y="356"/>
                </a:cxn>
                <a:cxn ang="0">
                  <a:pos x="92" y="748"/>
                </a:cxn>
                <a:cxn ang="0">
                  <a:pos x="142" y="797"/>
                </a:cxn>
                <a:cxn ang="0">
                  <a:pos x="191" y="748"/>
                </a:cxn>
                <a:cxn ang="0">
                  <a:pos x="191" y="386"/>
                </a:cxn>
                <a:cxn ang="0">
                  <a:pos x="210" y="386"/>
                </a:cxn>
                <a:cxn ang="0">
                  <a:pos x="210" y="748"/>
                </a:cxn>
                <a:cxn ang="0">
                  <a:pos x="259" y="797"/>
                </a:cxn>
                <a:cxn ang="0">
                  <a:pos x="309" y="748"/>
                </a:cxn>
                <a:cxn ang="0">
                  <a:pos x="309" y="356"/>
                </a:cxn>
                <a:cxn ang="0">
                  <a:pos x="309" y="280"/>
                </a:cxn>
                <a:cxn ang="0">
                  <a:pos x="309" y="156"/>
                </a:cxn>
                <a:cxn ang="0">
                  <a:pos x="340" y="176"/>
                </a:cxn>
                <a:cxn ang="0">
                  <a:pos x="398" y="191"/>
                </a:cxn>
                <a:cxn ang="0">
                  <a:pos x="398" y="191"/>
                </a:cxn>
                <a:cxn ang="0">
                  <a:pos x="438" y="181"/>
                </a:cxn>
                <a:cxn ang="0">
                  <a:pos x="485" y="129"/>
                </a:cxn>
              </a:cxnLst>
              <a:rect l="0" t="0" r="r" b="b"/>
              <a:pathLst>
                <a:path w="511" h="797">
                  <a:moveTo>
                    <a:pt x="485" y="129"/>
                  </a:moveTo>
                  <a:cubicBezTo>
                    <a:pt x="496" y="105"/>
                    <a:pt x="504" y="76"/>
                    <a:pt x="508" y="37"/>
                  </a:cubicBezTo>
                  <a:cubicBezTo>
                    <a:pt x="511" y="20"/>
                    <a:pt x="498" y="4"/>
                    <a:pt x="480" y="2"/>
                  </a:cubicBezTo>
                  <a:cubicBezTo>
                    <a:pt x="463" y="0"/>
                    <a:pt x="447" y="12"/>
                    <a:pt x="445" y="30"/>
                  </a:cubicBezTo>
                  <a:cubicBezTo>
                    <a:pt x="440" y="75"/>
                    <a:pt x="429" y="101"/>
                    <a:pt x="420" y="113"/>
                  </a:cubicBezTo>
                  <a:cubicBezTo>
                    <a:pt x="416" y="119"/>
                    <a:pt x="412" y="122"/>
                    <a:pt x="409" y="124"/>
                  </a:cubicBezTo>
                  <a:cubicBezTo>
                    <a:pt x="405" y="126"/>
                    <a:pt x="402" y="127"/>
                    <a:pt x="398" y="127"/>
                  </a:cubicBezTo>
                  <a:cubicBezTo>
                    <a:pt x="390" y="127"/>
                    <a:pt x="380" y="124"/>
                    <a:pt x="369" y="118"/>
                  </a:cubicBezTo>
                  <a:cubicBezTo>
                    <a:pt x="352" y="110"/>
                    <a:pt x="334" y="96"/>
                    <a:pt x="321" y="84"/>
                  </a:cubicBezTo>
                  <a:cubicBezTo>
                    <a:pt x="315" y="78"/>
                    <a:pt x="310" y="73"/>
                    <a:pt x="306" y="69"/>
                  </a:cubicBezTo>
                  <a:cubicBezTo>
                    <a:pt x="306" y="68"/>
                    <a:pt x="305" y="68"/>
                    <a:pt x="305" y="68"/>
                  </a:cubicBezTo>
                  <a:cubicBezTo>
                    <a:pt x="300" y="58"/>
                    <a:pt x="290" y="51"/>
                    <a:pt x="278" y="51"/>
                  </a:cubicBezTo>
                  <a:cubicBezTo>
                    <a:pt x="123" y="51"/>
                    <a:pt x="123" y="51"/>
                    <a:pt x="123" y="51"/>
                  </a:cubicBezTo>
                  <a:cubicBezTo>
                    <a:pt x="120" y="51"/>
                    <a:pt x="116" y="52"/>
                    <a:pt x="113" y="53"/>
                  </a:cubicBezTo>
                  <a:cubicBezTo>
                    <a:pt x="107" y="54"/>
                    <a:pt x="98" y="56"/>
                    <a:pt x="89" y="60"/>
                  </a:cubicBezTo>
                  <a:cubicBezTo>
                    <a:pt x="67" y="71"/>
                    <a:pt x="44" y="95"/>
                    <a:pt x="28" y="136"/>
                  </a:cubicBezTo>
                  <a:cubicBezTo>
                    <a:pt x="11" y="177"/>
                    <a:pt x="0" y="237"/>
                    <a:pt x="0" y="328"/>
                  </a:cubicBezTo>
                  <a:cubicBezTo>
                    <a:pt x="0" y="351"/>
                    <a:pt x="1" y="377"/>
                    <a:pt x="3" y="405"/>
                  </a:cubicBezTo>
                  <a:cubicBezTo>
                    <a:pt x="4" y="422"/>
                    <a:pt x="18" y="435"/>
                    <a:pt x="35" y="435"/>
                  </a:cubicBezTo>
                  <a:cubicBezTo>
                    <a:pt x="35" y="435"/>
                    <a:pt x="36" y="435"/>
                    <a:pt x="37" y="435"/>
                  </a:cubicBezTo>
                  <a:cubicBezTo>
                    <a:pt x="54" y="434"/>
                    <a:pt x="68" y="419"/>
                    <a:pt x="67" y="401"/>
                  </a:cubicBezTo>
                  <a:cubicBezTo>
                    <a:pt x="65" y="374"/>
                    <a:pt x="64" y="350"/>
                    <a:pt x="64" y="328"/>
                  </a:cubicBezTo>
                  <a:cubicBezTo>
                    <a:pt x="64" y="231"/>
                    <a:pt x="78" y="177"/>
                    <a:pt x="92" y="148"/>
                  </a:cubicBezTo>
                  <a:cubicBezTo>
                    <a:pt x="92" y="280"/>
                    <a:pt x="92" y="280"/>
                    <a:pt x="92" y="280"/>
                  </a:cubicBezTo>
                  <a:cubicBezTo>
                    <a:pt x="92" y="356"/>
                    <a:pt x="92" y="356"/>
                    <a:pt x="92" y="356"/>
                  </a:cubicBezTo>
                  <a:cubicBezTo>
                    <a:pt x="92" y="748"/>
                    <a:pt x="92" y="748"/>
                    <a:pt x="92" y="748"/>
                  </a:cubicBezTo>
                  <a:cubicBezTo>
                    <a:pt x="92" y="775"/>
                    <a:pt x="114" y="797"/>
                    <a:pt x="142" y="797"/>
                  </a:cubicBezTo>
                  <a:cubicBezTo>
                    <a:pt x="169" y="797"/>
                    <a:pt x="191" y="775"/>
                    <a:pt x="191" y="748"/>
                  </a:cubicBezTo>
                  <a:cubicBezTo>
                    <a:pt x="191" y="386"/>
                    <a:pt x="191" y="386"/>
                    <a:pt x="191" y="386"/>
                  </a:cubicBezTo>
                  <a:cubicBezTo>
                    <a:pt x="210" y="386"/>
                    <a:pt x="210" y="386"/>
                    <a:pt x="210" y="386"/>
                  </a:cubicBezTo>
                  <a:cubicBezTo>
                    <a:pt x="210" y="748"/>
                    <a:pt x="210" y="748"/>
                    <a:pt x="210" y="748"/>
                  </a:cubicBezTo>
                  <a:cubicBezTo>
                    <a:pt x="210" y="775"/>
                    <a:pt x="232" y="797"/>
                    <a:pt x="259" y="797"/>
                  </a:cubicBezTo>
                  <a:cubicBezTo>
                    <a:pt x="286" y="797"/>
                    <a:pt x="309" y="775"/>
                    <a:pt x="309" y="748"/>
                  </a:cubicBezTo>
                  <a:cubicBezTo>
                    <a:pt x="309" y="356"/>
                    <a:pt x="309" y="356"/>
                    <a:pt x="309" y="356"/>
                  </a:cubicBezTo>
                  <a:cubicBezTo>
                    <a:pt x="309" y="280"/>
                    <a:pt x="309" y="280"/>
                    <a:pt x="309" y="280"/>
                  </a:cubicBezTo>
                  <a:cubicBezTo>
                    <a:pt x="309" y="156"/>
                    <a:pt x="309" y="156"/>
                    <a:pt x="309" y="156"/>
                  </a:cubicBezTo>
                  <a:cubicBezTo>
                    <a:pt x="318" y="163"/>
                    <a:pt x="329" y="170"/>
                    <a:pt x="340" y="176"/>
                  </a:cubicBezTo>
                  <a:cubicBezTo>
                    <a:pt x="357" y="184"/>
                    <a:pt x="376" y="190"/>
                    <a:pt x="398" y="191"/>
                  </a:cubicBezTo>
                  <a:cubicBezTo>
                    <a:pt x="398" y="191"/>
                    <a:pt x="398" y="191"/>
                    <a:pt x="398" y="191"/>
                  </a:cubicBezTo>
                  <a:cubicBezTo>
                    <a:pt x="411" y="191"/>
                    <a:pt x="425" y="188"/>
                    <a:pt x="438" y="181"/>
                  </a:cubicBezTo>
                  <a:cubicBezTo>
                    <a:pt x="458" y="171"/>
                    <a:pt x="474" y="153"/>
                    <a:pt x="485" y="1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41" name="Oval 40">
              <a:extLst>
                <a:ext uri="{FF2B5EF4-FFF2-40B4-BE49-F238E27FC236}">
                  <a16:creationId xmlns:a16="http://schemas.microsoft.com/office/drawing/2014/main" id="{489CF98F-33A5-C313-2926-DB796218893F}"/>
                </a:ext>
              </a:extLst>
            </p:cNvPr>
            <p:cNvSpPr>
              <a:spLocks noChangeArrowheads="1"/>
            </p:cNvSpPr>
            <p:nvPr/>
          </p:nvSpPr>
          <p:spPr bwMode="auto">
            <a:xfrm>
              <a:off x="4360863" y="4562475"/>
              <a:ext cx="249237" cy="24923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grpSp>
      <p:pic>
        <p:nvPicPr>
          <p:cNvPr id="42" name="Picture 41">
            <a:extLst>
              <a:ext uri="{FF2B5EF4-FFF2-40B4-BE49-F238E27FC236}">
                <a16:creationId xmlns:a16="http://schemas.microsoft.com/office/drawing/2014/main" id="{18B6E5A1-6E02-6E82-8848-0AD393CA22F3}"/>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01159" y="4477293"/>
            <a:ext cx="253502" cy="30096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F3F56DB1-97CE-731F-5B13-E1E2013DB031}"/>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88574" y="4968960"/>
            <a:ext cx="253502" cy="3009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F712428B-33B3-AE5C-C7CE-A9B8C03FC209}"/>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49157" y="5430217"/>
            <a:ext cx="157507" cy="186997"/>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Connector 44">
            <a:extLst>
              <a:ext uri="{FF2B5EF4-FFF2-40B4-BE49-F238E27FC236}">
                <a16:creationId xmlns:a16="http://schemas.microsoft.com/office/drawing/2014/main" id="{B7DBC599-C4BB-9440-68EA-A919ADDED623}"/>
              </a:ext>
            </a:extLst>
          </p:cNvPr>
          <p:cNvCxnSpPr/>
          <p:nvPr/>
        </p:nvCxnSpPr>
        <p:spPr>
          <a:xfrm flipV="1">
            <a:off x="1624317" y="5043833"/>
            <a:ext cx="368584" cy="340367"/>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47" name="TextBox 158">
            <a:extLst>
              <a:ext uri="{FF2B5EF4-FFF2-40B4-BE49-F238E27FC236}">
                <a16:creationId xmlns:a16="http://schemas.microsoft.com/office/drawing/2014/main" id="{039B428A-A013-32E7-E3C5-0B6226A3FA59}"/>
              </a:ext>
            </a:extLst>
          </p:cNvPr>
          <p:cNvSpPr txBox="1"/>
          <p:nvPr/>
        </p:nvSpPr>
        <p:spPr>
          <a:xfrm>
            <a:off x="9460831" y="4671777"/>
            <a:ext cx="1318573" cy="923330"/>
          </a:xfrm>
          <a:prstGeom prst="rect">
            <a:avLst/>
          </a:prstGeom>
          <a:solidFill>
            <a:schemeClr val="bg1">
              <a:lumMod val="50000"/>
            </a:schemeClr>
          </a:solidFill>
          <a:ln>
            <a:solidFill>
              <a:schemeClr val="bg1">
                <a:lumMod val="50000"/>
              </a:schemeClr>
            </a:solid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a:ln>
                <a:noFill/>
              </a:ln>
              <a:solidFill>
                <a:prstClr val="white"/>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a:ln>
                  <a:noFill/>
                </a:ln>
                <a:solidFill>
                  <a:prstClr val="white"/>
                </a:solidFill>
                <a:effectLst/>
                <a:uLnTx/>
                <a:uFillTx/>
                <a:latin typeface="Arial"/>
                <a:cs typeface="Arial"/>
                <a:sym typeface="Arial"/>
              </a:rPr>
              <a:t>Children, young people and families receive a coordinated</a:t>
            </a:r>
            <a:br>
              <a:rPr kumimoji="0" lang="en-AU" sz="900" b="0" i="0" u="none" strike="noStrike" kern="0" cap="none" spc="0" normalizeH="0" baseline="0" noProof="0">
                <a:ln>
                  <a:noFill/>
                </a:ln>
                <a:solidFill>
                  <a:prstClr val="white"/>
                </a:solidFill>
                <a:effectLst/>
                <a:uLnTx/>
                <a:uFillTx/>
                <a:latin typeface="Arial"/>
                <a:cs typeface="Arial"/>
                <a:sym typeface="Arial"/>
              </a:rPr>
            </a:br>
            <a:r>
              <a:rPr kumimoji="0" lang="en-AU" sz="900" b="0" i="0" u="none" strike="noStrike" kern="0" cap="none" spc="0" normalizeH="0" baseline="0" noProof="0">
                <a:ln>
                  <a:noFill/>
                </a:ln>
                <a:solidFill>
                  <a:prstClr val="white"/>
                </a:solidFill>
                <a:effectLst/>
                <a:uLnTx/>
                <a:uFillTx/>
                <a:latin typeface="Arial"/>
                <a:cs typeface="Arial"/>
                <a:sym typeface="Arial"/>
              </a:rPr>
              <a:t>service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a:ln>
                  <a:noFill/>
                </a:ln>
                <a:solidFill>
                  <a:prstClr val="white"/>
                </a:solidFill>
                <a:effectLst/>
                <a:uLnTx/>
                <a:uFillTx/>
                <a:latin typeface="Arial"/>
                <a:cs typeface="Arial"/>
                <a:sym typeface="Arial"/>
              </a:rPr>
              <a:t>response</a:t>
            </a:r>
          </a:p>
        </p:txBody>
      </p:sp>
      <p:sp>
        <p:nvSpPr>
          <p:cNvPr id="48" name="TextBox 182">
            <a:extLst>
              <a:ext uri="{FF2B5EF4-FFF2-40B4-BE49-F238E27FC236}">
                <a16:creationId xmlns:a16="http://schemas.microsoft.com/office/drawing/2014/main" id="{317C1CDF-AD67-D51F-DCAC-5F87D2E3AE2E}"/>
              </a:ext>
            </a:extLst>
          </p:cNvPr>
          <p:cNvSpPr txBox="1"/>
          <p:nvPr/>
        </p:nvSpPr>
        <p:spPr>
          <a:xfrm>
            <a:off x="1564533" y="2026508"/>
            <a:ext cx="2212603" cy="1477328"/>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prstClr val="black"/>
                </a:solidFill>
                <a:effectLst/>
                <a:uLnTx/>
                <a:uFillTx/>
                <a:latin typeface="Arial"/>
                <a:cs typeface="Arial"/>
                <a:sym typeface="Arial"/>
              </a:rPr>
              <a:t>Children, young people, families and professionals can approach The Orange Door directly: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kern="0">
                <a:solidFill>
                  <a:prstClr val="black"/>
                </a:solidFill>
              </a:rPr>
              <a:t>by 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kern="0">
                <a:solidFill>
                  <a:prstClr val="black"/>
                </a:solidFill>
              </a:rPr>
              <a:t>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kern="0">
                <a:solidFill>
                  <a:prstClr val="black"/>
                </a:solidFill>
              </a:rPr>
              <a:t>visiting a physical 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kern="0">
                <a:solidFill>
                  <a:prstClr val="black"/>
                </a:solidFill>
              </a:rPr>
              <a:t>Engagement with an Orange Door outreach worker </a:t>
            </a:r>
            <a:r>
              <a:rPr kumimoji="0" lang="en-AU" sz="1000" b="0" i="0" u="none" strike="noStrike" kern="0" cap="none" spc="0" normalizeH="0" baseline="0" noProof="0">
                <a:ln>
                  <a:noFill/>
                </a:ln>
                <a:solidFill>
                  <a:prstClr val="black"/>
                </a:solidFill>
                <a:effectLst/>
                <a:uLnTx/>
                <a:uFillTx/>
                <a:latin typeface="Arial"/>
                <a:cs typeface="Arial"/>
                <a:sym typeface="Arial"/>
              </a:rPr>
              <a:t>they feel safe and comfortable.</a:t>
            </a:r>
          </a:p>
        </p:txBody>
      </p:sp>
      <p:sp>
        <p:nvSpPr>
          <p:cNvPr id="49" name="TextBox 188">
            <a:extLst>
              <a:ext uri="{FF2B5EF4-FFF2-40B4-BE49-F238E27FC236}">
                <a16:creationId xmlns:a16="http://schemas.microsoft.com/office/drawing/2014/main" id="{0CC43017-B15C-6098-282F-42301379FFE0}"/>
              </a:ext>
            </a:extLst>
          </p:cNvPr>
          <p:cNvSpPr txBox="1"/>
          <p:nvPr/>
        </p:nvSpPr>
        <p:spPr>
          <a:xfrm>
            <a:off x="3989291" y="2100407"/>
            <a:ext cx="2217929" cy="1169551"/>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prstClr val="black"/>
                </a:solidFill>
                <a:effectLst/>
                <a:uLnTx/>
                <a:uFillTx/>
                <a:latin typeface="Arial"/>
                <a:cs typeface="Arial"/>
                <a:sym typeface="Arial"/>
              </a:rPr>
              <a:t>Children, young people and families will have their risk and needs assessed.  Where there is risk to the child or young person The Orange Door may consult with Community Based Child Protection to determine the best approach.</a:t>
            </a:r>
          </a:p>
        </p:txBody>
      </p:sp>
      <p:sp>
        <p:nvSpPr>
          <p:cNvPr id="50" name="TextBox 191">
            <a:extLst>
              <a:ext uri="{FF2B5EF4-FFF2-40B4-BE49-F238E27FC236}">
                <a16:creationId xmlns:a16="http://schemas.microsoft.com/office/drawing/2014/main" id="{87BA8B26-1BBD-BAA5-AAF5-7DC038B909F1}"/>
              </a:ext>
            </a:extLst>
          </p:cNvPr>
          <p:cNvSpPr txBox="1"/>
          <p:nvPr/>
        </p:nvSpPr>
        <p:spPr>
          <a:xfrm>
            <a:off x="8349142" y="2161946"/>
            <a:ext cx="2324894" cy="1015663"/>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prstClr val="black"/>
                </a:solidFill>
                <a:effectLst/>
                <a:uLnTx/>
                <a:uFillTx/>
                <a:latin typeface="Arial"/>
                <a:cs typeface="Arial"/>
                <a:sym typeface="Arial"/>
              </a:rPr>
              <a:t>Children, young people and families are given comprehensive advice about supports and services that are available. They are supported to connect with the services they choose</a:t>
            </a:r>
            <a:r>
              <a:rPr kumimoji="0" lang="en-AU" sz="800" b="0" i="0" u="none" strike="noStrike" kern="0" cap="none" spc="0" normalizeH="0" baseline="0" noProof="0">
                <a:ln>
                  <a:noFill/>
                </a:ln>
                <a:solidFill>
                  <a:prstClr val="black"/>
                </a:solidFill>
                <a:effectLst/>
                <a:uLnTx/>
                <a:uFillTx/>
                <a:latin typeface="Arial"/>
                <a:cs typeface="Arial"/>
                <a:sym typeface="Arial"/>
              </a:rPr>
              <a:t>.</a:t>
            </a:r>
          </a:p>
        </p:txBody>
      </p:sp>
      <p:sp>
        <p:nvSpPr>
          <p:cNvPr id="58" name="TextBox 212">
            <a:extLst>
              <a:ext uri="{FF2B5EF4-FFF2-40B4-BE49-F238E27FC236}">
                <a16:creationId xmlns:a16="http://schemas.microsoft.com/office/drawing/2014/main" id="{E058286D-E4B3-4884-4785-C52A68725A31}"/>
              </a:ext>
            </a:extLst>
          </p:cNvPr>
          <p:cNvSpPr txBox="1"/>
          <p:nvPr/>
        </p:nvSpPr>
        <p:spPr>
          <a:xfrm>
            <a:off x="1848355" y="4823604"/>
            <a:ext cx="672099" cy="3693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a:ln>
                  <a:noFill/>
                </a:ln>
                <a:solidFill>
                  <a:prstClr val="black"/>
                </a:solidFill>
                <a:effectLst/>
                <a:uLnTx/>
                <a:uFillTx/>
                <a:latin typeface="Arial"/>
                <a:cs typeface="Arial"/>
                <a:sym typeface="Arial"/>
              </a:rPr>
              <a:t>Direct contact</a:t>
            </a:r>
          </a:p>
        </p:txBody>
      </p:sp>
      <p:sp>
        <p:nvSpPr>
          <p:cNvPr id="59" name="TextBox 213">
            <a:extLst>
              <a:ext uri="{FF2B5EF4-FFF2-40B4-BE49-F238E27FC236}">
                <a16:creationId xmlns:a16="http://schemas.microsoft.com/office/drawing/2014/main" id="{BCCDF1E1-F82B-45A4-9833-8A2023BAF40B}"/>
              </a:ext>
            </a:extLst>
          </p:cNvPr>
          <p:cNvSpPr txBox="1"/>
          <p:nvPr/>
        </p:nvSpPr>
        <p:spPr>
          <a:xfrm>
            <a:off x="950436" y="6128462"/>
            <a:ext cx="1705085" cy="5078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a:ln>
                  <a:noFill/>
                </a:ln>
                <a:solidFill>
                  <a:prstClr val="black"/>
                </a:solidFill>
                <a:effectLst/>
                <a:uLnTx/>
                <a:uFillTx/>
                <a:latin typeface="Arial"/>
                <a:cs typeface="Arial"/>
                <a:sym typeface="Arial"/>
              </a:rPr>
              <a:t>Other professional </a:t>
            </a:r>
            <a:br>
              <a:rPr kumimoji="0" lang="en-AU" sz="900" b="0" i="0" u="none" strike="noStrike" kern="0" cap="none" spc="0" normalizeH="0" baseline="0" noProof="0">
                <a:ln>
                  <a:noFill/>
                </a:ln>
                <a:solidFill>
                  <a:prstClr val="black"/>
                </a:solidFill>
                <a:effectLst/>
                <a:uLnTx/>
                <a:uFillTx/>
                <a:latin typeface="Arial"/>
                <a:cs typeface="Arial"/>
                <a:sym typeface="Arial"/>
              </a:rPr>
            </a:br>
            <a:r>
              <a:rPr kumimoji="0" lang="en-AU" sz="900" b="0" i="0" u="none" strike="noStrike" kern="0" cap="none" spc="0" normalizeH="0" baseline="0" noProof="0">
                <a:ln>
                  <a:noFill/>
                </a:ln>
                <a:solidFill>
                  <a:prstClr val="black"/>
                </a:solidFill>
                <a:effectLst/>
                <a:uLnTx/>
                <a:uFillTx/>
                <a:latin typeface="Arial"/>
                <a:cs typeface="Arial"/>
                <a:sym typeface="Arial"/>
              </a:rPr>
              <a:t>referrals such as Health services.</a:t>
            </a:r>
          </a:p>
        </p:txBody>
      </p:sp>
      <p:grpSp>
        <p:nvGrpSpPr>
          <p:cNvPr id="61" name="Group 60">
            <a:extLst>
              <a:ext uri="{FF2B5EF4-FFF2-40B4-BE49-F238E27FC236}">
                <a16:creationId xmlns:a16="http://schemas.microsoft.com/office/drawing/2014/main" id="{52D5ACC2-24C9-1154-745E-1C6602106205}"/>
              </a:ext>
            </a:extLst>
          </p:cNvPr>
          <p:cNvGrpSpPr/>
          <p:nvPr/>
        </p:nvGrpSpPr>
        <p:grpSpPr>
          <a:xfrm>
            <a:off x="1540317" y="3947996"/>
            <a:ext cx="362492" cy="482636"/>
            <a:chOff x="3172460" y="4404614"/>
            <a:chExt cx="676275" cy="1304925"/>
          </a:xfrm>
        </p:grpSpPr>
        <p:grpSp>
          <p:nvGrpSpPr>
            <p:cNvPr id="62" name="Group 61">
              <a:extLst>
                <a:ext uri="{FF2B5EF4-FFF2-40B4-BE49-F238E27FC236}">
                  <a16:creationId xmlns:a16="http://schemas.microsoft.com/office/drawing/2014/main" id="{A34373D8-10C7-801C-54DC-B5F1C941CDE4}"/>
                </a:ext>
              </a:extLst>
            </p:cNvPr>
            <p:cNvGrpSpPr/>
            <p:nvPr/>
          </p:nvGrpSpPr>
          <p:grpSpPr>
            <a:xfrm>
              <a:off x="3172460" y="4404614"/>
              <a:ext cx="676275" cy="1304925"/>
              <a:chOff x="1663700" y="2978150"/>
              <a:chExt cx="676275" cy="1304925"/>
            </a:xfrm>
            <a:solidFill>
              <a:srgbClr val="00338D"/>
            </a:solidFill>
          </p:grpSpPr>
          <p:sp>
            <p:nvSpPr>
              <p:cNvPr id="64" name="Freeform 66">
                <a:extLst>
                  <a:ext uri="{FF2B5EF4-FFF2-40B4-BE49-F238E27FC236}">
                    <a16:creationId xmlns:a16="http://schemas.microsoft.com/office/drawing/2014/main" id="{87C8ED3E-0A2E-6F08-E445-401599075AD2}"/>
                  </a:ext>
                </a:extLst>
              </p:cNvPr>
              <p:cNvSpPr>
                <a:spLocks/>
              </p:cNvSpPr>
              <p:nvPr/>
            </p:nvSpPr>
            <p:spPr bwMode="auto">
              <a:xfrm>
                <a:off x="1663700" y="3279775"/>
                <a:ext cx="676275" cy="1003300"/>
              </a:xfrm>
              <a:custGeom>
                <a:avLst/>
                <a:gdLst/>
                <a:ahLst/>
                <a:cxnLst>
                  <a:cxn ang="0">
                    <a:pos x="248" y="388"/>
                  </a:cxn>
                  <a:cxn ang="0">
                    <a:pos x="297" y="329"/>
                  </a:cxn>
                  <a:cxn ang="0">
                    <a:pos x="297" y="229"/>
                  </a:cxn>
                  <a:cxn ang="0">
                    <a:pos x="321" y="87"/>
                  </a:cxn>
                  <a:cxn ang="0">
                    <a:pos x="414" y="226"/>
                  </a:cxn>
                  <a:cxn ang="0">
                    <a:pos x="418" y="234"/>
                  </a:cxn>
                  <a:cxn ang="0">
                    <a:pos x="458" y="247"/>
                  </a:cxn>
                  <a:cxn ang="0">
                    <a:pos x="468" y="190"/>
                  </a:cxn>
                  <a:cxn ang="0">
                    <a:pos x="434" y="124"/>
                  </a:cxn>
                  <a:cxn ang="0">
                    <a:pos x="276" y="2"/>
                  </a:cxn>
                  <a:cxn ang="0">
                    <a:pos x="112" y="0"/>
                  </a:cxn>
                  <a:cxn ang="0">
                    <a:pos x="67" y="12"/>
                  </a:cxn>
                  <a:cxn ang="0">
                    <a:pos x="0" y="121"/>
                  </a:cxn>
                  <a:cxn ang="0">
                    <a:pos x="59" y="206"/>
                  </a:cxn>
                  <a:cxn ang="0">
                    <a:pos x="81" y="214"/>
                  </a:cxn>
                  <a:cxn ang="0">
                    <a:pos x="121" y="220"/>
                  </a:cxn>
                  <a:cxn ang="0">
                    <a:pos x="170" y="220"/>
                  </a:cxn>
                  <a:cxn ang="0">
                    <a:pos x="200" y="186"/>
                  </a:cxn>
                  <a:cxn ang="0">
                    <a:pos x="144" y="157"/>
                  </a:cxn>
                  <a:cxn ang="0">
                    <a:pos x="81" y="146"/>
                  </a:cxn>
                  <a:cxn ang="0">
                    <a:pos x="73" y="140"/>
                  </a:cxn>
                  <a:cxn ang="0">
                    <a:pos x="64" y="121"/>
                  </a:cxn>
                  <a:cxn ang="0">
                    <a:pos x="81" y="82"/>
                  </a:cxn>
                  <a:cxn ang="0">
                    <a:pos x="85" y="139"/>
                  </a:cxn>
                  <a:cxn ang="0">
                    <a:pos x="143" y="79"/>
                  </a:cxn>
                  <a:cxn ang="0">
                    <a:pos x="238" y="180"/>
                  </a:cxn>
                  <a:cxn ang="0">
                    <a:pos x="198" y="274"/>
                  </a:cxn>
                  <a:cxn ang="0">
                    <a:pos x="114" y="260"/>
                  </a:cxn>
                  <a:cxn ang="0">
                    <a:pos x="81" y="222"/>
                  </a:cxn>
                  <a:cxn ang="0">
                    <a:pos x="81" y="229"/>
                  </a:cxn>
                  <a:cxn ang="0">
                    <a:pos x="81" y="665"/>
                  </a:cxn>
                  <a:cxn ang="0">
                    <a:pos x="180" y="665"/>
                  </a:cxn>
                  <a:cxn ang="0">
                    <a:pos x="198" y="336"/>
                  </a:cxn>
                  <a:cxn ang="0">
                    <a:pos x="248" y="714"/>
                  </a:cxn>
                  <a:cxn ang="0">
                    <a:pos x="297" y="429"/>
                  </a:cxn>
                  <a:cxn ang="0">
                    <a:pos x="257" y="417"/>
                  </a:cxn>
                </a:cxnLst>
                <a:rect l="0" t="0" r="r" b="b"/>
                <a:pathLst>
                  <a:path w="482" h="714">
                    <a:moveTo>
                      <a:pt x="257" y="417"/>
                    </a:moveTo>
                    <a:cubicBezTo>
                      <a:pt x="250" y="409"/>
                      <a:pt x="247" y="398"/>
                      <a:pt x="248" y="388"/>
                    </a:cubicBezTo>
                    <a:cubicBezTo>
                      <a:pt x="248" y="377"/>
                      <a:pt x="253" y="367"/>
                      <a:pt x="261" y="360"/>
                    </a:cubicBezTo>
                    <a:cubicBezTo>
                      <a:pt x="297" y="329"/>
                      <a:pt x="297" y="329"/>
                      <a:pt x="297" y="329"/>
                    </a:cubicBezTo>
                    <a:cubicBezTo>
                      <a:pt x="297" y="305"/>
                      <a:pt x="297" y="305"/>
                      <a:pt x="297" y="305"/>
                    </a:cubicBezTo>
                    <a:cubicBezTo>
                      <a:pt x="297" y="229"/>
                      <a:pt x="297" y="229"/>
                      <a:pt x="297" y="229"/>
                    </a:cubicBezTo>
                    <a:cubicBezTo>
                      <a:pt x="297" y="72"/>
                      <a:pt x="297" y="72"/>
                      <a:pt x="297" y="72"/>
                    </a:cubicBezTo>
                    <a:cubicBezTo>
                      <a:pt x="304" y="75"/>
                      <a:pt x="312" y="80"/>
                      <a:pt x="321" y="87"/>
                    </a:cubicBezTo>
                    <a:cubicBezTo>
                      <a:pt x="336" y="99"/>
                      <a:pt x="355" y="119"/>
                      <a:pt x="374" y="150"/>
                    </a:cubicBezTo>
                    <a:cubicBezTo>
                      <a:pt x="387" y="170"/>
                      <a:pt x="401" y="195"/>
                      <a:pt x="414" y="226"/>
                    </a:cubicBezTo>
                    <a:cubicBezTo>
                      <a:pt x="415" y="228"/>
                      <a:pt x="415" y="229"/>
                      <a:pt x="416" y="230"/>
                    </a:cubicBezTo>
                    <a:cubicBezTo>
                      <a:pt x="416" y="231"/>
                      <a:pt x="417" y="233"/>
                      <a:pt x="418" y="234"/>
                    </a:cubicBezTo>
                    <a:cubicBezTo>
                      <a:pt x="424" y="244"/>
                      <a:pt x="434" y="249"/>
                      <a:pt x="445" y="249"/>
                    </a:cubicBezTo>
                    <a:cubicBezTo>
                      <a:pt x="449" y="249"/>
                      <a:pt x="454" y="249"/>
                      <a:pt x="458" y="247"/>
                    </a:cubicBezTo>
                    <a:cubicBezTo>
                      <a:pt x="474" y="240"/>
                      <a:pt x="482" y="221"/>
                      <a:pt x="475" y="205"/>
                    </a:cubicBezTo>
                    <a:cubicBezTo>
                      <a:pt x="472" y="200"/>
                      <a:pt x="470" y="195"/>
                      <a:pt x="468" y="190"/>
                    </a:cubicBezTo>
                    <a:cubicBezTo>
                      <a:pt x="467" y="187"/>
                      <a:pt x="466" y="185"/>
                      <a:pt x="465" y="182"/>
                    </a:cubicBezTo>
                    <a:cubicBezTo>
                      <a:pt x="454" y="160"/>
                      <a:pt x="444" y="141"/>
                      <a:pt x="434" y="124"/>
                    </a:cubicBezTo>
                    <a:cubicBezTo>
                      <a:pt x="409" y="83"/>
                      <a:pt x="384" y="56"/>
                      <a:pt x="361" y="37"/>
                    </a:cubicBezTo>
                    <a:cubicBezTo>
                      <a:pt x="326" y="9"/>
                      <a:pt x="295" y="2"/>
                      <a:pt x="276" y="2"/>
                    </a:cubicBezTo>
                    <a:cubicBezTo>
                      <a:pt x="273" y="1"/>
                      <a:pt x="270" y="0"/>
                      <a:pt x="266" y="0"/>
                    </a:cubicBezTo>
                    <a:cubicBezTo>
                      <a:pt x="112" y="0"/>
                      <a:pt x="112" y="0"/>
                      <a:pt x="112" y="0"/>
                    </a:cubicBezTo>
                    <a:cubicBezTo>
                      <a:pt x="109" y="0"/>
                      <a:pt x="107" y="0"/>
                      <a:pt x="105" y="1"/>
                    </a:cubicBezTo>
                    <a:cubicBezTo>
                      <a:pt x="91" y="2"/>
                      <a:pt x="78" y="6"/>
                      <a:pt x="67" y="12"/>
                    </a:cubicBezTo>
                    <a:cubicBezTo>
                      <a:pt x="47" y="23"/>
                      <a:pt x="32" y="39"/>
                      <a:pt x="20" y="57"/>
                    </a:cubicBezTo>
                    <a:cubicBezTo>
                      <a:pt x="8" y="76"/>
                      <a:pt x="0" y="97"/>
                      <a:pt x="0" y="121"/>
                    </a:cubicBezTo>
                    <a:cubicBezTo>
                      <a:pt x="0" y="134"/>
                      <a:pt x="3" y="148"/>
                      <a:pt x="9" y="161"/>
                    </a:cubicBezTo>
                    <a:cubicBezTo>
                      <a:pt x="19" y="180"/>
                      <a:pt x="36" y="196"/>
                      <a:pt x="59" y="206"/>
                    </a:cubicBezTo>
                    <a:cubicBezTo>
                      <a:pt x="63" y="208"/>
                      <a:pt x="68" y="210"/>
                      <a:pt x="73" y="211"/>
                    </a:cubicBezTo>
                    <a:cubicBezTo>
                      <a:pt x="75" y="212"/>
                      <a:pt x="78" y="213"/>
                      <a:pt x="81" y="214"/>
                    </a:cubicBezTo>
                    <a:cubicBezTo>
                      <a:pt x="81" y="214"/>
                      <a:pt x="82" y="214"/>
                      <a:pt x="83" y="214"/>
                    </a:cubicBezTo>
                    <a:cubicBezTo>
                      <a:pt x="94" y="217"/>
                      <a:pt x="107" y="219"/>
                      <a:pt x="121" y="220"/>
                    </a:cubicBezTo>
                    <a:cubicBezTo>
                      <a:pt x="128" y="221"/>
                      <a:pt x="136" y="221"/>
                      <a:pt x="144" y="221"/>
                    </a:cubicBezTo>
                    <a:cubicBezTo>
                      <a:pt x="153" y="221"/>
                      <a:pt x="161" y="221"/>
                      <a:pt x="170" y="220"/>
                    </a:cubicBezTo>
                    <a:cubicBezTo>
                      <a:pt x="173" y="220"/>
                      <a:pt x="176" y="220"/>
                      <a:pt x="179" y="219"/>
                    </a:cubicBezTo>
                    <a:cubicBezTo>
                      <a:pt x="192" y="214"/>
                      <a:pt x="201" y="201"/>
                      <a:pt x="200" y="186"/>
                    </a:cubicBezTo>
                    <a:cubicBezTo>
                      <a:pt x="199" y="169"/>
                      <a:pt x="184" y="155"/>
                      <a:pt x="166" y="157"/>
                    </a:cubicBezTo>
                    <a:cubicBezTo>
                      <a:pt x="158" y="157"/>
                      <a:pt x="151" y="157"/>
                      <a:pt x="144" y="157"/>
                    </a:cubicBezTo>
                    <a:cubicBezTo>
                      <a:pt x="140" y="157"/>
                      <a:pt x="135" y="157"/>
                      <a:pt x="131" y="157"/>
                    </a:cubicBezTo>
                    <a:cubicBezTo>
                      <a:pt x="107" y="156"/>
                      <a:pt x="90" y="151"/>
                      <a:pt x="81" y="146"/>
                    </a:cubicBezTo>
                    <a:cubicBezTo>
                      <a:pt x="79" y="145"/>
                      <a:pt x="77" y="143"/>
                      <a:pt x="75" y="142"/>
                    </a:cubicBezTo>
                    <a:cubicBezTo>
                      <a:pt x="74" y="142"/>
                      <a:pt x="74" y="141"/>
                      <a:pt x="73" y="140"/>
                    </a:cubicBezTo>
                    <a:cubicBezTo>
                      <a:pt x="69" y="137"/>
                      <a:pt x="68" y="135"/>
                      <a:pt x="66" y="132"/>
                    </a:cubicBezTo>
                    <a:cubicBezTo>
                      <a:pt x="65" y="129"/>
                      <a:pt x="64" y="125"/>
                      <a:pt x="64" y="121"/>
                    </a:cubicBezTo>
                    <a:cubicBezTo>
                      <a:pt x="64" y="110"/>
                      <a:pt x="70" y="94"/>
                      <a:pt x="81" y="82"/>
                    </a:cubicBezTo>
                    <a:cubicBezTo>
                      <a:pt x="81" y="82"/>
                      <a:pt x="81" y="82"/>
                      <a:pt x="81" y="82"/>
                    </a:cubicBezTo>
                    <a:cubicBezTo>
                      <a:pt x="81" y="137"/>
                      <a:pt x="81" y="137"/>
                      <a:pt x="81" y="137"/>
                    </a:cubicBezTo>
                    <a:cubicBezTo>
                      <a:pt x="85" y="139"/>
                      <a:pt x="85" y="139"/>
                      <a:pt x="85" y="139"/>
                    </a:cubicBezTo>
                    <a:cubicBezTo>
                      <a:pt x="91" y="142"/>
                      <a:pt x="105" y="148"/>
                      <a:pt x="132" y="149"/>
                    </a:cubicBezTo>
                    <a:cubicBezTo>
                      <a:pt x="143" y="79"/>
                      <a:pt x="143" y="79"/>
                      <a:pt x="143" y="79"/>
                    </a:cubicBezTo>
                    <a:cubicBezTo>
                      <a:pt x="251" y="96"/>
                      <a:pt x="251" y="96"/>
                      <a:pt x="251" y="96"/>
                    </a:cubicBezTo>
                    <a:cubicBezTo>
                      <a:pt x="238" y="180"/>
                      <a:pt x="238" y="180"/>
                      <a:pt x="238" y="180"/>
                    </a:cubicBezTo>
                    <a:cubicBezTo>
                      <a:pt x="222" y="278"/>
                      <a:pt x="222" y="278"/>
                      <a:pt x="222" y="278"/>
                    </a:cubicBezTo>
                    <a:cubicBezTo>
                      <a:pt x="198" y="274"/>
                      <a:pt x="198" y="274"/>
                      <a:pt x="198" y="274"/>
                    </a:cubicBezTo>
                    <a:cubicBezTo>
                      <a:pt x="180" y="271"/>
                      <a:pt x="180" y="271"/>
                      <a:pt x="180" y="271"/>
                    </a:cubicBezTo>
                    <a:cubicBezTo>
                      <a:pt x="114" y="260"/>
                      <a:pt x="114" y="260"/>
                      <a:pt x="114" y="260"/>
                    </a:cubicBezTo>
                    <a:cubicBezTo>
                      <a:pt x="120" y="229"/>
                      <a:pt x="120" y="229"/>
                      <a:pt x="120" y="229"/>
                    </a:cubicBezTo>
                    <a:cubicBezTo>
                      <a:pt x="106" y="227"/>
                      <a:pt x="93" y="225"/>
                      <a:pt x="81" y="222"/>
                    </a:cubicBezTo>
                    <a:cubicBezTo>
                      <a:pt x="81" y="222"/>
                      <a:pt x="81" y="222"/>
                      <a:pt x="81" y="222"/>
                    </a:cubicBezTo>
                    <a:cubicBezTo>
                      <a:pt x="81" y="229"/>
                      <a:pt x="81" y="229"/>
                      <a:pt x="81" y="229"/>
                    </a:cubicBezTo>
                    <a:cubicBezTo>
                      <a:pt x="81" y="305"/>
                      <a:pt x="81" y="305"/>
                      <a:pt x="81" y="305"/>
                    </a:cubicBezTo>
                    <a:cubicBezTo>
                      <a:pt x="81" y="665"/>
                      <a:pt x="81" y="665"/>
                      <a:pt x="81" y="665"/>
                    </a:cubicBezTo>
                    <a:cubicBezTo>
                      <a:pt x="81" y="692"/>
                      <a:pt x="103" y="714"/>
                      <a:pt x="130" y="714"/>
                    </a:cubicBezTo>
                    <a:cubicBezTo>
                      <a:pt x="158" y="714"/>
                      <a:pt x="180" y="692"/>
                      <a:pt x="180" y="665"/>
                    </a:cubicBezTo>
                    <a:cubicBezTo>
                      <a:pt x="180" y="336"/>
                      <a:pt x="180" y="336"/>
                      <a:pt x="180" y="336"/>
                    </a:cubicBezTo>
                    <a:cubicBezTo>
                      <a:pt x="198" y="336"/>
                      <a:pt x="198" y="336"/>
                      <a:pt x="198" y="336"/>
                    </a:cubicBezTo>
                    <a:cubicBezTo>
                      <a:pt x="198" y="665"/>
                      <a:pt x="198" y="665"/>
                      <a:pt x="198" y="665"/>
                    </a:cubicBezTo>
                    <a:cubicBezTo>
                      <a:pt x="198" y="692"/>
                      <a:pt x="220" y="714"/>
                      <a:pt x="248" y="714"/>
                    </a:cubicBezTo>
                    <a:cubicBezTo>
                      <a:pt x="275" y="714"/>
                      <a:pt x="297" y="692"/>
                      <a:pt x="297" y="665"/>
                    </a:cubicBezTo>
                    <a:cubicBezTo>
                      <a:pt x="297" y="429"/>
                      <a:pt x="297" y="429"/>
                      <a:pt x="297" y="429"/>
                    </a:cubicBezTo>
                    <a:cubicBezTo>
                      <a:pt x="294" y="430"/>
                      <a:pt x="291" y="430"/>
                      <a:pt x="288" y="430"/>
                    </a:cubicBezTo>
                    <a:cubicBezTo>
                      <a:pt x="276" y="430"/>
                      <a:pt x="265" y="425"/>
                      <a:pt x="257" y="417"/>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Freeform 67">
                <a:extLst>
                  <a:ext uri="{FF2B5EF4-FFF2-40B4-BE49-F238E27FC236}">
                    <a16:creationId xmlns:a16="http://schemas.microsoft.com/office/drawing/2014/main" id="{E821EFFA-B6BF-FDA0-81E3-89C2EB5DD4AE}"/>
                  </a:ext>
                </a:extLst>
              </p:cNvPr>
              <p:cNvSpPr>
                <a:spLocks/>
              </p:cNvSpPr>
              <p:nvPr/>
            </p:nvSpPr>
            <p:spPr bwMode="auto">
              <a:xfrm>
                <a:off x="1781175" y="2978150"/>
                <a:ext cx="277813" cy="277813"/>
              </a:xfrm>
              <a:custGeom>
                <a:avLst/>
                <a:gdLst/>
                <a:ahLst/>
                <a:cxnLst>
                  <a:cxn ang="0">
                    <a:pos x="119" y="11"/>
                  </a:cxn>
                  <a:cxn ang="0">
                    <a:pos x="11" y="78"/>
                  </a:cxn>
                  <a:cxn ang="0">
                    <a:pos x="78" y="186"/>
                  </a:cxn>
                  <a:cxn ang="0">
                    <a:pos x="186" y="119"/>
                  </a:cxn>
                  <a:cxn ang="0">
                    <a:pos x="119" y="11"/>
                  </a:cxn>
                </a:cxnLst>
                <a:rect l="0" t="0" r="r" b="b"/>
                <a:pathLst>
                  <a:path w="198" h="197">
                    <a:moveTo>
                      <a:pt x="119" y="11"/>
                    </a:moveTo>
                    <a:cubicBezTo>
                      <a:pt x="71" y="0"/>
                      <a:pt x="22" y="30"/>
                      <a:pt x="11" y="78"/>
                    </a:cubicBezTo>
                    <a:cubicBezTo>
                      <a:pt x="0" y="126"/>
                      <a:pt x="30" y="175"/>
                      <a:pt x="78" y="186"/>
                    </a:cubicBezTo>
                    <a:cubicBezTo>
                      <a:pt x="127" y="197"/>
                      <a:pt x="175" y="167"/>
                      <a:pt x="186" y="119"/>
                    </a:cubicBezTo>
                    <a:cubicBezTo>
                      <a:pt x="198" y="70"/>
                      <a:pt x="168" y="22"/>
                      <a:pt x="119" y="11"/>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3" name="Rectangle 62">
              <a:extLst>
                <a:ext uri="{FF2B5EF4-FFF2-40B4-BE49-F238E27FC236}">
                  <a16:creationId xmlns:a16="http://schemas.microsoft.com/office/drawing/2014/main" id="{2D53D66A-144B-443F-60EF-D9563180346C}"/>
                </a:ext>
              </a:extLst>
            </p:cNvPr>
            <p:cNvSpPr/>
            <p:nvPr/>
          </p:nvSpPr>
          <p:spPr>
            <a:xfrm>
              <a:off x="3509963" y="5108576"/>
              <a:ext cx="82550" cy="54292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pic>
        <p:nvPicPr>
          <p:cNvPr id="66" name="Picture 65">
            <a:extLst>
              <a:ext uri="{FF2B5EF4-FFF2-40B4-BE49-F238E27FC236}">
                <a16:creationId xmlns:a16="http://schemas.microsoft.com/office/drawing/2014/main" id="{60E3B9C4-BD8A-7119-0F5E-202C8D568D1D}"/>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442978" y="5430217"/>
            <a:ext cx="720000" cy="522581"/>
          </a:xfrm>
          <a:prstGeom prst="rect">
            <a:avLst/>
          </a:prstGeom>
        </p:spPr>
      </p:pic>
      <p:sp>
        <p:nvSpPr>
          <p:cNvPr id="67" name="TextBox 221">
            <a:extLst>
              <a:ext uri="{FF2B5EF4-FFF2-40B4-BE49-F238E27FC236}">
                <a16:creationId xmlns:a16="http://schemas.microsoft.com/office/drawing/2014/main" id="{22A02952-7EDA-84E7-1821-A53B21BBD271}"/>
              </a:ext>
            </a:extLst>
          </p:cNvPr>
          <p:cNvSpPr txBox="1"/>
          <p:nvPr/>
        </p:nvSpPr>
        <p:spPr>
          <a:xfrm>
            <a:off x="310719" y="1013910"/>
            <a:ext cx="10024993" cy="3693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1">
                <a:solidFill>
                  <a:schemeClr val="tx1"/>
                </a:solidFill>
                <a:latin typeface="+mn-lt"/>
                <a:ea typeface="ＭＳ Ｐゴシック"/>
              </a:rPr>
              <a:t>The Orange Door creates a clear intake and assessment point for people to get help</a:t>
            </a:r>
            <a:r>
              <a:rPr kumimoji="0" lang="en-AU" sz="1200" b="0" i="0" u="none" strike="noStrike" kern="0" cap="none" spc="0" normalizeH="0" baseline="0" noProof="0">
                <a:ln>
                  <a:noFill/>
                </a:ln>
                <a:solidFill>
                  <a:srgbClr val="000000"/>
                </a:solidFill>
                <a:effectLst/>
                <a:uLnTx/>
                <a:uFillTx/>
                <a:latin typeface="+mn-lt"/>
                <a:cs typeface="Arial"/>
                <a:sym typeface="Arial"/>
              </a:rPr>
              <a:t>. </a:t>
            </a:r>
          </a:p>
        </p:txBody>
      </p:sp>
      <p:sp>
        <p:nvSpPr>
          <p:cNvPr id="74" name="Left Brace 73">
            <a:extLst>
              <a:ext uri="{FF2B5EF4-FFF2-40B4-BE49-F238E27FC236}">
                <a16:creationId xmlns:a16="http://schemas.microsoft.com/office/drawing/2014/main" id="{CDE9EE54-62A9-6F12-4251-FD356C38114A}"/>
              </a:ext>
            </a:extLst>
          </p:cNvPr>
          <p:cNvSpPr/>
          <p:nvPr/>
        </p:nvSpPr>
        <p:spPr>
          <a:xfrm rot="10800000">
            <a:off x="8636509" y="4643502"/>
            <a:ext cx="435711" cy="1016497"/>
          </a:xfrm>
          <a:prstGeom prst="leftBrace">
            <a:avLst/>
          </a:prstGeom>
          <a:ln w="6350">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tx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0" cap="none" spc="0" normalizeH="0" baseline="0" noProof="0">
              <a:ln>
                <a:noFill/>
              </a:ln>
              <a:solidFill>
                <a:prstClr val="black"/>
              </a:solidFill>
              <a:effectLst/>
              <a:uLnTx/>
              <a:uFillTx/>
              <a:latin typeface="Arial"/>
              <a:ea typeface="+mn-ea"/>
              <a:cs typeface="+mn-cs"/>
              <a:sym typeface="Arial"/>
            </a:endParaRPr>
          </a:p>
        </p:txBody>
      </p:sp>
      <p:cxnSp>
        <p:nvCxnSpPr>
          <p:cNvPr id="75" name="Straight Connector 74">
            <a:extLst>
              <a:ext uri="{FF2B5EF4-FFF2-40B4-BE49-F238E27FC236}">
                <a16:creationId xmlns:a16="http://schemas.microsoft.com/office/drawing/2014/main" id="{B96F768A-D2BC-CFC6-009E-A7C67E62E0CA}"/>
              </a:ext>
            </a:extLst>
          </p:cNvPr>
          <p:cNvCxnSpPr>
            <a:cxnSpLocks/>
          </p:cNvCxnSpPr>
          <p:nvPr/>
        </p:nvCxnSpPr>
        <p:spPr>
          <a:xfrm flipV="1">
            <a:off x="7859145" y="4724623"/>
            <a:ext cx="0" cy="885531"/>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E2EB1BAB-B721-FA76-898E-E31BBADE676D}"/>
              </a:ext>
            </a:extLst>
          </p:cNvPr>
          <p:cNvCxnSpPr>
            <a:cxnSpLocks/>
          </p:cNvCxnSpPr>
          <p:nvPr/>
        </p:nvCxnSpPr>
        <p:spPr>
          <a:xfrm>
            <a:off x="7845309" y="5610154"/>
            <a:ext cx="288926" cy="1672"/>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DC90F32E-0206-38BB-A274-E3FEB01EA1EC}"/>
              </a:ext>
            </a:extLst>
          </p:cNvPr>
          <p:cNvCxnSpPr>
            <a:cxnSpLocks/>
          </p:cNvCxnSpPr>
          <p:nvPr/>
        </p:nvCxnSpPr>
        <p:spPr>
          <a:xfrm>
            <a:off x="7175464" y="5002543"/>
            <a:ext cx="536575" cy="0"/>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76C1D596-655B-95F0-117C-E6516793D2C3}"/>
              </a:ext>
            </a:extLst>
          </p:cNvPr>
          <p:cNvCxnSpPr>
            <a:cxnSpLocks/>
          </p:cNvCxnSpPr>
          <p:nvPr/>
        </p:nvCxnSpPr>
        <p:spPr>
          <a:xfrm>
            <a:off x="7859145" y="4724623"/>
            <a:ext cx="268221" cy="0"/>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7C5BF8A6-9509-F54C-22A1-6184AC16A3FE}"/>
              </a:ext>
            </a:extLst>
          </p:cNvPr>
          <p:cNvCxnSpPr>
            <a:cxnSpLocks/>
          </p:cNvCxnSpPr>
          <p:nvPr/>
        </p:nvCxnSpPr>
        <p:spPr>
          <a:xfrm flipH="1">
            <a:off x="5300994" y="5023618"/>
            <a:ext cx="795006" cy="0"/>
          </a:xfrm>
          <a:prstGeom prst="straightConnector1">
            <a:avLst/>
          </a:prstGeom>
          <a:ln w="3175">
            <a:solidFill>
              <a:schemeClr val="bg1">
                <a:lumMod val="50000"/>
              </a:schemeClr>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7632E91D-8E6A-973F-EA12-7D093170C747}"/>
              </a:ext>
            </a:extLst>
          </p:cNvPr>
          <p:cNvCxnSpPr>
            <a:cxnSpLocks/>
          </p:cNvCxnSpPr>
          <p:nvPr/>
        </p:nvCxnSpPr>
        <p:spPr>
          <a:xfrm>
            <a:off x="1628071" y="4664534"/>
            <a:ext cx="366903" cy="383258"/>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89" name="Speech Bubble: Rectangle 88">
            <a:extLst>
              <a:ext uri="{FF2B5EF4-FFF2-40B4-BE49-F238E27FC236}">
                <a16:creationId xmlns:a16="http://schemas.microsoft.com/office/drawing/2014/main" id="{97D83BBF-2FF4-E85F-9EE7-298CDEDB0165}"/>
              </a:ext>
            </a:extLst>
          </p:cNvPr>
          <p:cNvSpPr/>
          <p:nvPr/>
        </p:nvSpPr>
        <p:spPr>
          <a:xfrm>
            <a:off x="6419377" y="1980119"/>
            <a:ext cx="1418731" cy="1677480"/>
          </a:xfrm>
          <a:prstGeom prst="wedgeRectCallout">
            <a:avLst>
              <a:gd name="adj1" fmla="val 7382"/>
              <a:gd name="adj2" fmla="val 71768"/>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0" name="TextBox 188">
            <a:extLst>
              <a:ext uri="{FF2B5EF4-FFF2-40B4-BE49-F238E27FC236}">
                <a16:creationId xmlns:a16="http://schemas.microsoft.com/office/drawing/2014/main" id="{E19017A0-9C4B-6963-6B19-ABF3618B1679}"/>
              </a:ext>
            </a:extLst>
          </p:cNvPr>
          <p:cNvSpPr txBox="1"/>
          <p:nvPr/>
        </p:nvSpPr>
        <p:spPr>
          <a:xfrm>
            <a:off x="6484639" y="2014367"/>
            <a:ext cx="1329623" cy="1477328"/>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kern="0">
                <a:solidFill>
                  <a:prstClr val="black"/>
                </a:solidFill>
              </a:rPr>
              <a:t>Responses provided by The Orange Door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kern="0">
                <a:solidFill>
                  <a:prstClr val="black"/>
                </a:solidFill>
              </a:rPr>
              <a:t>brief  interventions,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kern="0">
                <a:solidFill>
                  <a:prstClr val="black"/>
                </a:solidFill>
              </a:rPr>
              <a:t>brokerage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kern="0">
                <a:solidFill>
                  <a:prstClr val="black"/>
                </a:solidFill>
              </a:rPr>
              <a:t>safety planning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kern="0">
                <a:solidFill>
                  <a:prstClr val="black"/>
                </a:solidFill>
              </a:rPr>
              <a:t>crisis responses.</a:t>
            </a:r>
            <a:endParaRPr kumimoji="0" lang="en-AU" sz="1000" b="0" i="0" u="none" strike="noStrike" kern="0" cap="none" spc="0" normalizeH="0" baseline="0" noProof="0">
              <a:ln>
                <a:noFill/>
              </a:ln>
              <a:solidFill>
                <a:prstClr val="black"/>
              </a:solidFill>
              <a:effectLst/>
              <a:uLnTx/>
              <a:uFillTx/>
              <a:latin typeface="Arial"/>
              <a:cs typeface="Arial"/>
              <a:sym typeface="Arial"/>
            </a:endParaRPr>
          </a:p>
        </p:txBody>
      </p:sp>
      <p:sp>
        <p:nvSpPr>
          <p:cNvPr id="8" name="TextBox 212">
            <a:extLst>
              <a:ext uri="{FF2B5EF4-FFF2-40B4-BE49-F238E27FC236}">
                <a16:creationId xmlns:a16="http://schemas.microsoft.com/office/drawing/2014/main" id="{9CDBF504-5AB0-EE40-A208-8BB25448B9ED}"/>
              </a:ext>
            </a:extLst>
          </p:cNvPr>
          <p:cNvSpPr txBox="1"/>
          <p:nvPr/>
        </p:nvSpPr>
        <p:spPr>
          <a:xfrm>
            <a:off x="258791" y="4061300"/>
            <a:ext cx="672099" cy="78483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a:ln>
                  <a:noFill/>
                </a:ln>
                <a:solidFill>
                  <a:prstClr val="black"/>
                </a:solidFill>
                <a:effectLst/>
                <a:uLnTx/>
                <a:uFillTx/>
                <a:latin typeface="Arial"/>
                <a:cs typeface="Arial"/>
                <a:sym typeface="Arial"/>
              </a:rPr>
              <a:t>Child and young person wellbeing referrals </a:t>
            </a:r>
          </a:p>
        </p:txBody>
      </p:sp>
      <p:sp>
        <p:nvSpPr>
          <p:cNvPr id="9" name="TextBox 212">
            <a:extLst>
              <a:ext uri="{FF2B5EF4-FFF2-40B4-BE49-F238E27FC236}">
                <a16:creationId xmlns:a16="http://schemas.microsoft.com/office/drawing/2014/main" id="{42D74D18-B8DB-5478-AFD0-17561F90DD7C}"/>
              </a:ext>
            </a:extLst>
          </p:cNvPr>
          <p:cNvSpPr txBox="1"/>
          <p:nvPr/>
        </p:nvSpPr>
        <p:spPr>
          <a:xfrm>
            <a:off x="197168" y="5049847"/>
            <a:ext cx="672099" cy="5078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a:ln>
                  <a:noFill/>
                </a:ln>
                <a:solidFill>
                  <a:prstClr val="black"/>
                </a:solidFill>
                <a:effectLst/>
                <a:uLnTx/>
                <a:uFillTx/>
                <a:latin typeface="Arial"/>
                <a:cs typeface="Arial"/>
                <a:sym typeface="Arial"/>
              </a:rPr>
              <a:t>Family violence referrals </a:t>
            </a:r>
          </a:p>
        </p:txBody>
      </p:sp>
    </p:spTree>
    <p:extLst>
      <p:ext uri="{BB962C8B-B14F-4D97-AF65-F5344CB8AC3E}">
        <p14:creationId xmlns:p14="http://schemas.microsoft.com/office/powerpoint/2010/main" val="2887821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86A92-AD0F-5B0E-163B-79DC50FC255C}"/>
              </a:ext>
            </a:extLst>
          </p:cNvPr>
          <p:cNvSpPr>
            <a:spLocks noGrp="1"/>
          </p:cNvSpPr>
          <p:nvPr>
            <p:ph type="title"/>
          </p:nvPr>
        </p:nvSpPr>
        <p:spPr/>
        <p:txBody>
          <a:bodyPr/>
          <a:lstStyle/>
          <a:p>
            <a:r>
              <a:rPr lang="en-AU">
                <a:ea typeface="ＭＳ Ｐゴシック"/>
              </a:rPr>
              <a:t>Wellbeing concerns: key information </a:t>
            </a:r>
            <a:endParaRPr lang="en-AU"/>
          </a:p>
        </p:txBody>
      </p:sp>
      <p:sp>
        <p:nvSpPr>
          <p:cNvPr id="4" name="Rectangle 3">
            <a:extLst>
              <a:ext uri="{FF2B5EF4-FFF2-40B4-BE49-F238E27FC236}">
                <a16:creationId xmlns:a16="http://schemas.microsoft.com/office/drawing/2014/main" id="{1730A76C-4179-C659-40D8-9205315D6EE7}"/>
              </a:ext>
            </a:extLst>
          </p:cNvPr>
          <p:cNvSpPr/>
          <p:nvPr/>
        </p:nvSpPr>
        <p:spPr>
          <a:xfrm>
            <a:off x="7128771" y="1305020"/>
            <a:ext cx="4957360" cy="5463769"/>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lnSpc>
                <a:spcPct val="150000"/>
              </a:lnSpc>
            </a:pPr>
            <a:endParaRPr lang="en-AU" sz="2000" b="1">
              <a:solidFill>
                <a:schemeClr val="tx2">
                  <a:lumMod val="50000"/>
                </a:schemeClr>
              </a:solidFill>
              <a:latin typeface="Arial"/>
              <a:ea typeface="ＭＳ Ｐゴシック"/>
              <a:cs typeface="Arial"/>
            </a:endParaRPr>
          </a:p>
          <a:p>
            <a:pPr algn="ctr">
              <a:lnSpc>
                <a:spcPct val="150000"/>
              </a:lnSpc>
            </a:pPr>
            <a:r>
              <a:rPr lang="en-AU" sz="2000" b="1">
                <a:solidFill>
                  <a:schemeClr val="tx2">
                    <a:lumMod val="50000"/>
                  </a:schemeClr>
                </a:solidFill>
                <a:latin typeface="Arial"/>
                <a:ea typeface="ＭＳ Ｐゴシック"/>
                <a:cs typeface="Arial"/>
              </a:rPr>
              <a:t>Key Information</a:t>
            </a:r>
          </a:p>
          <a:p>
            <a:pPr marL="171450" indent="-171450">
              <a:lnSpc>
                <a:spcPct val="150000"/>
              </a:lnSpc>
              <a:buFont typeface="Arial" panose="020B0604020202020204" pitchFamily="34" charset="0"/>
              <a:buChar char="•"/>
            </a:pPr>
            <a:r>
              <a:rPr lang="en-AU" sz="1600">
                <a:latin typeface="Arial"/>
                <a:ea typeface="ＭＳ Ｐゴシック"/>
                <a:cs typeface="Arial"/>
              </a:rPr>
              <a:t>The Orange Door network is a free service</a:t>
            </a:r>
          </a:p>
          <a:p>
            <a:pPr marL="171450" indent="-171450">
              <a:lnSpc>
                <a:spcPct val="150000"/>
              </a:lnSpc>
              <a:buFont typeface="Arial" panose="020B0604020202020204" pitchFamily="34" charset="0"/>
              <a:buChar char="•"/>
            </a:pPr>
            <a:r>
              <a:rPr lang="en-AU" sz="1600">
                <a:latin typeface="Arial"/>
                <a:ea typeface="ＭＳ Ｐゴシック"/>
                <a:cs typeface="Arial"/>
              </a:rPr>
              <a:t>It is open 9 am to 5 pm Monday to Friday (closed public holidays)</a:t>
            </a:r>
          </a:p>
          <a:p>
            <a:pPr marL="171450" indent="-171450">
              <a:lnSpc>
                <a:spcPct val="150000"/>
              </a:lnSpc>
              <a:buFont typeface="Arial" panose="020B0604020202020204" pitchFamily="34" charset="0"/>
              <a:buChar char="•"/>
            </a:pPr>
            <a:r>
              <a:rPr lang="en-AU" sz="1600">
                <a:latin typeface="Arial"/>
                <a:ea typeface="ＭＳ Ｐゴシック"/>
                <a:cs typeface="Arial"/>
              </a:rPr>
              <a:t>The Orange Door network is accessible by phone, email or people can attend in person.</a:t>
            </a:r>
          </a:p>
          <a:p>
            <a:pPr marL="171450" indent="-171450">
              <a:lnSpc>
                <a:spcPct val="150000"/>
              </a:lnSpc>
              <a:buFont typeface="Arial" panose="020B0604020202020204" pitchFamily="34" charset="0"/>
              <a:buChar char="•"/>
            </a:pPr>
            <a:r>
              <a:rPr lang="en-AU" sz="1600">
                <a:latin typeface="Arial"/>
                <a:ea typeface="ＭＳ Ｐゴシック"/>
                <a:cs typeface="Arial"/>
              </a:rPr>
              <a:t>People can self-refer.</a:t>
            </a:r>
          </a:p>
          <a:p>
            <a:pPr marL="171450" indent="-171450">
              <a:lnSpc>
                <a:spcPct val="150000"/>
              </a:lnSpc>
              <a:buFont typeface="Arial" panose="020B0604020202020204" pitchFamily="34" charset="0"/>
              <a:buChar char="•"/>
            </a:pPr>
            <a:r>
              <a:rPr lang="en-AU" sz="1600">
                <a:latin typeface="Arial"/>
                <a:ea typeface="ＭＳ Ｐゴシック"/>
                <a:cs typeface="Arial"/>
              </a:rPr>
              <a:t>Professionals and community members can refer families and individuals.</a:t>
            </a:r>
          </a:p>
          <a:p>
            <a:pPr marL="171450" indent="-171450">
              <a:lnSpc>
                <a:spcPct val="150000"/>
              </a:lnSpc>
              <a:buFont typeface="Arial" panose="020B0604020202020204" pitchFamily="34" charset="0"/>
              <a:buChar char="•"/>
            </a:pPr>
            <a:r>
              <a:rPr lang="en-AU" sz="1600">
                <a:latin typeface="Arial"/>
                <a:ea typeface="ＭＳ Ｐゴシック"/>
                <a:cs typeface="Arial"/>
              </a:rPr>
              <a:t>Anyone can call for advice</a:t>
            </a:r>
          </a:p>
          <a:p>
            <a:pPr marL="171450" indent="-171450">
              <a:lnSpc>
                <a:spcPct val="150000"/>
              </a:lnSpc>
              <a:buFont typeface="Arial" panose="020B0604020202020204" pitchFamily="34" charset="0"/>
              <a:buChar char="•"/>
            </a:pPr>
            <a:r>
              <a:rPr lang="en-AU" sz="1600">
                <a:latin typeface="Arial" panose="020B0604020202020204" pitchFamily="34" charset="0"/>
              </a:rPr>
              <a:t>The Orange Door is an intake and assessment service, designed to streamline the client journey into longer term responses.</a:t>
            </a:r>
          </a:p>
          <a:p>
            <a:pPr marL="171450" indent="-171450">
              <a:lnSpc>
                <a:spcPct val="150000"/>
              </a:lnSpc>
              <a:buFont typeface="Arial" panose="020B0604020202020204" pitchFamily="34" charset="0"/>
              <a:buChar char="•"/>
            </a:pPr>
            <a:r>
              <a:rPr lang="en-AU" sz="1600">
                <a:solidFill>
                  <a:schemeClr val="tx1"/>
                </a:solidFill>
              </a:rPr>
              <a:t>Website: [https://www.orangedoor.vic.gov.au/]</a:t>
            </a:r>
            <a:endParaRPr lang="en-AU" sz="1600">
              <a:solidFill>
                <a:schemeClr val="tx1"/>
              </a:solidFill>
              <a:cs typeface="Arial"/>
            </a:endParaRPr>
          </a:p>
          <a:p>
            <a:endParaRPr lang="en-AU" sz="1400">
              <a:cs typeface="Arial"/>
            </a:endParaRPr>
          </a:p>
          <a:p>
            <a:pPr algn="l"/>
            <a:endParaRPr lang="en-AU" sz="1400">
              <a:latin typeface="Arial"/>
              <a:ea typeface="ＭＳ Ｐゴシック"/>
              <a:cs typeface="Arial"/>
            </a:endParaRPr>
          </a:p>
        </p:txBody>
      </p:sp>
      <p:sp>
        <p:nvSpPr>
          <p:cNvPr id="8" name="Rectangle 7">
            <a:extLst>
              <a:ext uri="{FF2B5EF4-FFF2-40B4-BE49-F238E27FC236}">
                <a16:creationId xmlns:a16="http://schemas.microsoft.com/office/drawing/2014/main" id="{B00F59C6-D75B-7F23-6B4D-53613FBDFE2A}"/>
              </a:ext>
            </a:extLst>
          </p:cNvPr>
          <p:cNvSpPr/>
          <p:nvPr/>
        </p:nvSpPr>
        <p:spPr>
          <a:xfrm>
            <a:off x="211243" y="1305020"/>
            <a:ext cx="6739973" cy="5463769"/>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nSpc>
                <a:spcPct val="150000"/>
              </a:lnSpc>
            </a:pPr>
            <a:r>
              <a:rPr lang="en-US" b="1">
                <a:solidFill>
                  <a:schemeClr val="tx2">
                    <a:lumMod val="50000"/>
                  </a:schemeClr>
                </a:solidFill>
                <a:ea typeface="Arial"/>
                <a:cs typeface="Arial"/>
              </a:rPr>
              <a:t>You can contact The Orange Door network when you have wellbeing concerns for a child or young person</a:t>
            </a:r>
          </a:p>
          <a:p>
            <a:pPr>
              <a:lnSpc>
                <a:spcPct val="150000"/>
              </a:lnSpc>
            </a:pPr>
            <a:r>
              <a:rPr lang="en-US" sz="1600">
                <a:solidFill>
                  <a:schemeClr val="tx1"/>
                </a:solidFill>
                <a:ea typeface="Arial"/>
                <a:cs typeface="Arial"/>
              </a:rPr>
              <a:t>Examples of wellbeing concerns include:</a:t>
            </a:r>
          </a:p>
          <a:p>
            <a:pPr marL="285750" indent="-285750">
              <a:lnSpc>
                <a:spcPct val="150000"/>
              </a:lnSpc>
              <a:buFont typeface="Arial"/>
              <a:buChar char="•"/>
            </a:pPr>
            <a:r>
              <a:rPr lang="en-US" sz="1600">
                <a:solidFill>
                  <a:schemeClr val="tx1"/>
                </a:solidFill>
                <a:ea typeface="Arial"/>
                <a:cs typeface="Arial"/>
              </a:rPr>
              <a:t>parenting problems that may be affecting the child’s development​</a:t>
            </a:r>
          </a:p>
          <a:p>
            <a:pPr marL="285750" indent="-285750">
              <a:lnSpc>
                <a:spcPct val="150000"/>
              </a:lnSpc>
              <a:buFont typeface="Arial"/>
              <a:buChar char="•"/>
            </a:pPr>
            <a:r>
              <a:rPr lang="en-US" sz="1600">
                <a:solidFill>
                  <a:schemeClr val="tx1"/>
                </a:solidFill>
                <a:ea typeface="Arial"/>
                <a:cs typeface="Arial"/>
              </a:rPr>
              <a:t>family violence, including family breakdown​</a:t>
            </a:r>
          </a:p>
          <a:p>
            <a:pPr marL="285750" indent="-285750">
              <a:lnSpc>
                <a:spcPct val="150000"/>
              </a:lnSpc>
              <a:buFont typeface="Arial"/>
              <a:buChar char="•"/>
            </a:pPr>
            <a:r>
              <a:rPr lang="en-US" sz="1600">
                <a:solidFill>
                  <a:schemeClr val="tx1"/>
                </a:solidFill>
                <a:ea typeface="Arial"/>
                <a:cs typeface="Arial"/>
              </a:rPr>
              <a:t>families under pressure due to a family member’s physical or mental illness, substance misuse, disability or </a:t>
            </a:r>
            <a:r>
              <a:rPr lang="en-US" sz="1600">
                <a:solidFill>
                  <a:schemeClr val="tx1"/>
                </a:solidFill>
              </a:rPr>
              <a:t>bereavement</a:t>
            </a:r>
            <a:r>
              <a:rPr lang="en-US" sz="1600">
                <a:solidFill>
                  <a:schemeClr val="tx1"/>
                </a:solidFill>
                <a:ea typeface="Arial"/>
                <a:cs typeface="Arial"/>
              </a:rPr>
              <a:t>​</a:t>
            </a:r>
          </a:p>
          <a:p>
            <a:pPr marL="285750" indent="-285750">
              <a:lnSpc>
                <a:spcPct val="150000"/>
              </a:lnSpc>
              <a:buFont typeface="Arial"/>
              <a:buChar char="•"/>
            </a:pPr>
            <a:r>
              <a:rPr lang="en-US" sz="1600">
                <a:solidFill>
                  <a:schemeClr val="tx1"/>
                </a:solidFill>
                <a:ea typeface="Arial"/>
                <a:cs typeface="Arial"/>
              </a:rPr>
              <a:t>isolated or unsupported families​</a:t>
            </a:r>
          </a:p>
          <a:p>
            <a:pPr marL="285750" indent="-285750">
              <a:lnSpc>
                <a:spcPct val="150000"/>
              </a:lnSpc>
              <a:buFont typeface="Arial"/>
              <a:buChar char="•"/>
            </a:pPr>
            <a:r>
              <a:rPr lang="en-US" sz="1600">
                <a:solidFill>
                  <a:schemeClr val="tx1"/>
                </a:solidFill>
                <a:ea typeface="Arial"/>
                <a:cs typeface="Arial"/>
              </a:rPr>
              <a:t>significant social or economic disadvantage that may adversely impact on a child’s care or development.​</a:t>
            </a:r>
          </a:p>
          <a:p>
            <a:pPr marL="285750" indent="-285750">
              <a:lnSpc>
                <a:spcPct val="150000"/>
              </a:lnSpc>
              <a:buFont typeface="Arial"/>
              <a:buChar char="•"/>
            </a:pPr>
            <a:endParaRPr lang="en-US" sz="1600">
              <a:solidFill>
                <a:schemeClr val="tx1"/>
              </a:solidFill>
              <a:ea typeface="Arial"/>
              <a:cs typeface="Arial"/>
            </a:endParaRPr>
          </a:p>
          <a:p>
            <a:pPr>
              <a:lnSpc>
                <a:spcPct val="150000"/>
              </a:lnSpc>
            </a:pPr>
            <a:r>
              <a:rPr lang="en-US" sz="1600">
                <a:solidFill>
                  <a:schemeClr val="tx1"/>
                </a:solidFill>
              </a:rPr>
              <a:t>For further information see:</a:t>
            </a:r>
          </a:p>
          <a:p>
            <a:pPr>
              <a:lnSpc>
                <a:spcPct val="150000"/>
              </a:lnSpc>
            </a:pPr>
            <a:r>
              <a:rPr lang="en-AU" sz="1600">
                <a:hlinkClick r:id="rId3"/>
              </a:rPr>
              <a:t>Making a referral to The Orange Door - DFFH Service Providers </a:t>
            </a:r>
            <a:r>
              <a:rPr lang="en-AU" sz="1600"/>
              <a:t>[</a:t>
            </a:r>
            <a:r>
              <a:rPr lang="en-AU" sz="1600">
                <a:solidFill>
                  <a:schemeClr val="tx1"/>
                </a:solidFill>
              </a:rPr>
              <a:t>https://providers.dffh.vic.gov.au/making-referral-orange-door]</a:t>
            </a:r>
            <a:endParaRPr lang="en-US" sz="1600">
              <a:solidFill>
                <a:schemeClr val="tx1"/>
              </a:solidFill>
            </a:endParaRPr>
          </a:p>
        </p:txBody>
      </p:sp>
    </p:spTree>
    <p:extLst>
      <p:ext uri="{BB962C8B-B14F-4D97-AF65-F5344CB8AC3E}">
        <p14:creationId xmlns:p14="http://schemas.microsoft.com/office/powerpoint/2010/main" val="2994162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88BC-02FD-E6A7-A546-61A5FE3C4995}"/>
              </a:ext>
            </a:extLst>
          </p:cNvPr>
          <p:cNvSpPr>
            <a:spLocks noGrp="1"/>
          </p:cNvSpPr>
          <p:nvPr>
            <p:ph type="ctrTitle"/>
          </p:nvPr>
        </p:nvSpPr>
        <p:spPr/>
        <p:txBody>
          <a:bodyPr/>
          <a:lstStyle/>
          <a:p>
            <a:pPr algn="ctr">
              <a:spcBef>
                <a:spcPts val="800"/>
              </a:spcBef>
              <a:spcAft>
                <a:spcPts val="800"/>
              </a:spcAft>
            </a:pPr>
            <a:endParaRPr lang="en-AU" sz="6000" b="0">
              <a:solidFill>
                <a:srgbClr val="F79646"/>
              </a:solidFill>
            </a:endParaRPr>
          </a:p>
          <a:p>
            <a:pPr algn="ctr">
              <a:spcBef>
                <a:spcPts val="800"/>
              </a:spcBef>
              <a:spcAft>
                <a:spcPts val="800"/>
              </a:spcAft>
            </a:pPr>
            <a:endParaRPr lang="en-AU" sz="3200">
              <a:solidFill>
                <a:schemeClr val="tx1"/>
              </a:solidFill>
            </a:endParaRPr>
          </a:p>
          <a:p>
            <a:pPr algn="ctr">
              <a:spcBef>
                <a:spcPts val="800"/>
              </a:spcBef>
              <a:spcAft>
                <a:spcPts val="800"/>
              </a:spcAft>
            </a:pPr>
            <a:endParaRPr lang="en-AU" sz="3200">
              <a:solidFill>
                <a:schemeClr val="tx1"/>
              </a:solidFill>
            </a:endParaRPr>
          </a:p>
        </p:txBody>
      </p:sp>
      <p:sp>
        <p:nvSpPr>
          <p:cNvPr id="3" name="Content Placeholder 2">
            <a:extLst>
              <a:ext uri="{FF2B5EF4-FFF2-40B4-BE49-F238E27FC236}">
                <a16:creationId xmlns:a16="http://schemas.microsoft.com/office/drawing/2014/main" id="{AB1F053C-C7C6-9EDB-246E-3B045E875330}"/>
              </a:ext>
            </a:extLst>
          </p:cNvPr>
          <p:cNvSpPr>
            <a:spLocks noGrp="1"/>
          </p:cNvSpPr>
          <p:nvPr>
            <p:ph type="subTitle" idx="1"/>
          </p:nvPr>
        </p:nvSpPr>
        <p:spPr/>
        <p:txBody>
          <a:bodyPr/>
          <a:lstStyle/>
          <a:p>
            <a:pPr algn="ctr"/>
            <a:endParaRPr lang="en-AU" sz="6000">
              <a:solidFill>
                <a:schemeClr val="accent6"/>
              </a:solidFill>
            </a:endParaRPr>
          </a:p>
          <a:p>
            <a:pPr algn="ctr"/>
            <a:endParaRPr lang="en-AU" sz="3200">
              <a:solidFill>
                <a:schemeClr val="tx1"/>
              </a:solidFill>
            </a:endParaRPr>
          </a:p>
        </p:txBody>
      </p:sp>
      <p:sp>
        <p:nvSpPr>
          <p:cNvPr id="4" name="Title 4">
            <a:extLst>
              <a:ext uri="{FF2B5EF4-FFF2-40B4-BE49-F238E27FC236}">
                <a16:creationId xmlns:a16="http://schemas.microsoft.com/office/drawing/2014/main" id="{3BB5C44B-E513-988C-822D-1AFB14EAC131}"/>
              </a:ext>
            </a:extLst>
          </p:cNvPr>
          <p:cNvSpPr txBox="1">
            <a:spLocks/>
          </p:cNvSpPr>
          <p:nvPr/>
        </p:nvSpPr>
        <p:spPr bwMode="auto">
          <a:xfrm>
            <a:off x="1428032" y="1170425"/>
            <a:ext cx="8585068" cy="1890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609585" rtl="0" eaLnBrk="1" fontAlgn="base" hangingPunct="1">
              <a:spcBef>
                <a:spcPct val="0"/>
              </a:spcBef>
              <a:spcAft>
                <a:spcPct val="0"/>
              </a:spcAft>
              <a:defRPr sz="3200" b="1" kern="1200" baseline="0">
                <a:solidFill>
                  <a:srgbClr val="201547"/>
                </a:solidFill>
                <a:latin typeface="Arial"/>
                <a:ea typeface="ＭＳ Ｐゴシック" charset="0"/>
                <a:cs typeface="Arial"/>
              </a:defRPr>
            </a:lvl1pPr>
            <a:lvl2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2pPr>
            <a:lvl3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3pPr>
            <a:lvl4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4pPr>
            <a:lvl5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5pPr>
            <a:lvl6pPr marL="609585"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6pPr>
            <a:lvl7pPr marL="1219170"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7pPr>
            <a:lvl8pPr marL="1828754"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8pPr>
            <a:lvl9pPr marL="2438339"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9pPr>
          </a:lstStyle>
          <a:p>
            <a:r>
              <a:rPr lang="en-AU">
                <a:solidFill>
                  <a:schemeClr val="tx1"/>
                </a:solidFill>
                <a:ea typeface="ＭＳ Ｐゴシック"/>
              </a:rPr>
              <a:t>Child Protection </a:t>
            </a:r>
            <a:endParaRPr lang="en-AU"/>
          </a:p>
        </p:txBody>
      </p:sp>
    </p:spTree>
    <p:extLst>
      <p:ext uri="{BB962C8B-B14F-4D97-AF65-F5344CB8AC3E}">
        <p14:creationId xmlns:p14="http://schemas.microsoft.com/office/powerpoint/2010/main" val="730910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F813-3361-45FE-AD25-84B8DA4BBAF8}"/>
              </a:ext>
            </a:extLst>
          </p:cNvPr>
          <p:cNvSpPr>
            <a:spLocks noGrp="1"/>
          </p:cNvSpPr>
          <p:nvPr>
            <p:ph type="title"/>
          </p:nvPr>
        </p:nvSpPr>
        <p:spPr/>
        <p:txBody>
          <a:bodyPr/>
          <a:lstStyle/>
          <a:p>
            <a:r>
              <a:rPr lang="en-AU"/>
              <a:t>Child Protection in Victoria </a:t>
            </a:r>
          </a:p>
        </p:txBody>
      </p:sp>
      <p:sp>
        <p:nvSpPr>
          <p:cNvPr id="4" name="Rectangle 3">
            <a:extLst>
              <a:ext uri="{FF2B5EF4-FFF2-40B4-BE49-F238E27FC236}">
                <a16:creationId xmlns:a16="http://schemas.microsoft.com/office/drawing/2014/main" id="{5679AE82-7912-9631-57FE-7A5D4D7C3E93}"/>
              </a:ext>
            </a:extLst>
          </p:cNvPr>
          <p:cNvSpPr/>
          <p:nvPr/>
        </p:nvSpPr>
        <p:spPr>
          <a:xfrm>
            <a:off x="411685" y="1241920"/>
            <a:ext cx="5952898" cy="2409290"/>
          </a:xfrm>
          <a:prstGeom prst="rect">
            <a:avLst/>
          </a:prstGeom>
          <a:ln>
            <a:solidFill>
              <a:srgbClr val="009CA6"/>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50000"/>
              </a:lnSpc>
              <a:buFont typeface="Arial" panose="020B0604020202020204" pitchFamily="34" charset="0"/>
              <a:buChar char="•"/>
            </a:pPr>
            <a:r>
              <a:rPr lang="en-AU" sz="1600"/>
              <a:t>Child Protection is delivered across 17 DFFH areas within Victoria, with Statewide intake and after-hours services   </a:t>
            </a:r>
          </a:p>
          <a:p>
            <a:pPr marL="285750" indent="-285750">
              <a:lnSpc>
                <a:spcPct val="150000"/>
              </a:lnSpc>
              <a:buFont typeface="Arial" panose="020B0604020202020204" pitchFamily="34" charset="0"/>
              <a:buChar char="•"/>
            </a:pPr>
            <a:r>
              <a:rPr lang="en-AU" sz="1600"/>
              <a:t>Reports can be made to Child Protection Intake Monday to Friday during business hours </a:t>
            </a:r>
          </a:p>
          <a:p>
            <a:pPr marL="285750" indent="-285750">
              <a:lnSpc>
                <a:spcPct val="150000"/>
              </a:lnSpc>
              <a:buFont typeface="Arial" panose="020B0604020202020204" pitchFamily="34" charset="0"/>
              <a:buChar char="•"/>
            </a:pPr>
            <a:r>
              <a:rPr lang="en-AU" sz="1600"/>
              <a:t>For urgent reports outside of business hours, weekends and public holidays, these can be made to after-hours service.</a:t>
            </a:r>
          </a:p>
        </p:txBody>
      </p:sp>
      <p:pic>
        <p:nvPicPr>
          <p:cNvPr id="10" name="Content Placeholder 9">
            <a:extLst>
              <a:ext uri="{FF2B5EF4-FFF2-40B4-BE49-F238E27FC236}">
                <a16:creationId xmlns:a16="http://schemas.microsoft.com/office/drawing/2014/main" id="{C044C453-328E-C5C4-AB32-C0219E3E2566}"/>
              </a:ext>
            </a:extLst>
          </p:cNvPr>
          <p:cNvPicPr>
            <a:picLocks noGrp="1" noChangeAspect="1"/>
          </p:cNvPicPr>
          <p:nvPr>
            <p:ph idx="1"/>
          </p:nvPr>
        </p:nvPicPr>
        <p:blipFill>
          <a:blip r:embed="rId3"/>
          <a:stretch>
            <a:fillRect/>
          </a:stretch>
        </p:blipFill>
        <p:spPr>
          <a:xfrm>
            <a:off x="6506979" y="945864"/>
            <a:ext cx="5415732" cy="3001402"/>
          </a:xfrm>
        </p:spPr>
      </p:pic>
      <p:sp>
        <p:nvSpPr>
          <p:cNvPr id="11" name="Rectangle 10">
            <a:extLst>
              <a:ext uri="{FF2B5EF4-FFF2-40B4-BE49-F238E27FC236}">
                <a16:creationId xmlns:a16="http://schemas.microsoft.com/office/drawing/2014/main" id="{A5E3314E-0376-31B6-80BA-B5C4DCEF4E88}"/>
              </a:ext>
            </a:extLst>
          </p:cNvPr>
          <p:cNvSpPr/>
          <p:nvPr/>
        </p:nvSpPr>
        <p:spPr>
          <a:xfrm>
            <a:off x="411685" y="3935421"/>
            <a:ext cx="11511026" cy="2900023"/>
          </a:xfrm>
          <a:prstGeom prst="rect">
            <a:avLst/>
          </a:prstGeom>
          <a:ln>
            <a:solidFill>
              <a:srgbClr val="009CA6"/>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50000"/>
              </a:lnSpc>
              <a:buFont typeface="Arial" panose="020B0604020202020204" pitchFamily="34" charset="0"/>
              <a:buChar char="•"/>
            </a:pPr>
            <a:r>
              <a:rPr lang="en-AU" sz="1400" kern="1200">
                <a:solidFill>
                  <a:srgbClr val="000000"/>
                </a:solidFill>
                <a:effectLst/>
                <a:latin typeface="+mj-lt"/>
                <a:ea typeface="MS PGothic" panose="020B0600070205080204" pitchFamily="34" charset="-128"/>
                <a:cs typeface="Arial" panose="020B0604020202020204" pitchFamily="34" charset="0"/>
              </a:rPr>
              <a:t>Aboriginal Children in Aboriginal</a:t>
            </a:r>
            <a:r>
              <a:rPr lang="en-AU" sz="1400" kern="1200">
                <a:solidFill>
                  <a:srgbClr val="000000"/>
                </a:solidFill>
                <a:effectLst/>
                <a:latin typeface="+mj-lt"/>
                <a:ea typeface="MS PGothic" panose="020B0600070205080204" pitchFamily="34" charset="-128"/>
              </a:rPr>
              <a:t> </a:t>
            </a:r>
            <a:r>
              <a:rPr lang="en-AU" sz="1400" kern="1200">
                <a:solidFill>
                  <a:srgbClr val="000000"/>
                </a:solidFill>
                <a:effectLst/>
                <a:latin typeface="+mj-lt"/>
                <a:ea typeface="MS PGothic" panose="020B0600070205080204" pitchFamily="34" charset="-128"/>
                <a:cs typeface="Arial" panose="020B0604020202020204" pitchFamily="34" charset="0"/>
              </a:rPr>
              <a:t>Care (ACAC) began</a:t>
            </a:r>
            <a:r>
              <a:rPr lang="en-AU" sz="1400" kern="1200">
                <a:solidFill>
                  <a:srgbClr val="000000"/>
                </a:solidFill>
                <a:effectLst/>
                <a:latin typeface="+mj-lt"/>
                <a:ea typeface="MS PGothic" panose="020B0600070205080204" pitchFamily="34" charset="-128"/>
              </a:rPr>
              <a:t> </a:t>
            </a:r>
            <a:r>
              <a:rPr lang="en-AU" sz="1400" kern="1200">
                <a:solidFill>
                  <a:srgbClr val="000000"/>
                </a:solidFill>
                <a:effectLst/>
                <a:latin typeface="+mj-lt"/>
                <a:ea typeface="MS PGothic" panose="020B0600070205080204" pitchFamily="34" charset="-128"/>
                <a:cs typeface="Arial" panose="020B0604020202020204" pitchFamily="34" charset="0"/>
              </a:rPr>
              <a:t>as a program for Aboriginal</a:t>
            </a:r>
            <a:r>
              <a:rPr lang="en-AU" sz="1400" kern="1200">
                <a:solidFill>
                  <a:srgbClr val="000000"/>
                </a:solidFill>
                <a:effectLst/>
                <a:latin typeface="+mj-lt"/>
                <a:ea typeface="MS PGothic" panose="020B0600070205080204" pitchFamily="34" charset="-128"/>
              </a:rPr>
              <a:t> </a:t>
            </a:r>
            <a:r>
              <a:rPr lang="en-AU" sz="1400" kern="1200">
                <a:solidFill>
                  <a:srgbClr val="000000"/>
                </a:solidFill>
                <a:effectLst/>
                <a:latin typeface="+mj-lt"/>
                <a:ea typeface="MS PGothic" panose="020B0600070205080204" pitchFamily="34" charset="-128"/>
                <a:cs typeface="Arial" panose="020B0604020202020204" pitchFamily="34" charset="0"/>
              </a:rPr>
              <a:t>children subject to a</a:t>
            </a:r>
            <a:r>
              <a:rPr lang="en-AU" sz="1400" kern="1200">
                <a:solidFill>
                  <a:srgbClr val="000000"/>
                </a:solidFill>
                <a:effectLst/>
                <a:latin typeface="+mj-lt"/>
                <a:ea typeface="MS PGothic" panose="020B0600070205080204" pitchFamily="34" charset="-128"/>
              </a:rPr>
              <a:t> </a:t>
            </a:r>
            <a:r>
              <a:rPr lang="en-AU" sz="1400" kern="1200">
                <a:solidFill>
                  <a:srgbClr val="000000"/>
                </a:solidFill>
                <a:effectLst/>
                <a:latin typeface="+mj-lt"/>
                <a:ea typeface="MS PGothic" panose="020B0600070205080204" pitchFamily="34" charset="-128"/>
                <a:cs typeface="Arial" panose="020B0604020202020204" pitchFamily="34" charset="0"/>
              </a:rPr>
              <a:t>Children's Court protection order. Section 18 of the</a:t>
            </a:r>
            <a:r>
              <a:rPr lang="en-AU" sz="1400" kern="1200">
                <a:solidFill>
                  <a:srgbClr val="000000"/>
                </a:solidFill>
                <a:effectLst/>
                <a:latin typeface="+mj-lt"/>
                <a:ea typeface="MS PGothic" panose="020B0600070205080204" pitchFamily="34" charset="-128"/>
              </a:rPr>
              <a:t> </a:t>
            </a:r>
            <a:r>
              <a:rPr lang="en-AU" sz="1400" i="1" kern="1200">
                <a:solidFill>
                  <a:srgbClr val="000000"/>
                </a:solidFill>
                <a:effectLst/>
                <a:latin typeface="+mj-lt"/>
                <a:ea typeface="MS PGothic" panose="020B0600070205080204" pitchFamily="34" charset="-128"/>
                <a:cs typeface="Arial" panose="020B0604020202020204" pitchFamily="34" charset="0"/>
              </a:rPr>
              <a:t>Children, Youth and Families Act 2005</a:t>
            </a:r>
            <a:r>
              <a:rPr lang="en-AU" sz="1400" i="1" kern="1200">
                <a:solidFill>
                  <a:srgbClr val="000000"/>
                </a:solidFill>
                <a:effectLst/>
                <a:latin typeface="+mj-lt"/>
                <a:ea typeface="MS PGothic" panose="020B0600070205080204" pitchFamily="34" charset="-128"/>
              </a:rPr>
              <a:t> </a:t>
            </a:r>
            <a:r>
              <a:rPr lang="en-AU" sz="1400" kern="1200">
                <a:solidFill>
                  <a:srgbClr val="000000"/>
                </a:solidFill>
                <a:effectLst/>
                <a:latin typeface="+mj-lt"/>
                <a:ea typeface="MS PGothic" panose="020B0600070205080204" pitchFamily="34" charset="-128"/>
                <a:cs typeface="Arial" panose="020B0604020202020204" pitchFamily="34" charset="0"/>
              </a:rPr>
              <a:t>enables the Secretary to</a:t>
            </a:r>
            <a:r>
              <a:rPr lang="en-AU" sz="1400" kern="1200">
                <a:solidFill>
                  <a:srgbClr val="000000"/>
                </a:solidFill>
                <a:effectLst/>
                <a:latin typeface="+mj-lt"/>
                <a:ea typeface="MS PGothic" panose="020B0600070205080204" pitchFamily="34" charset="-128"/>
              </a:rPr>
              <a:t> </a:t>
            </a:r>
            <a:r>
              <a:rPr lang="en-AU" sz="1400" kern="1200">
                <a:solidFill>
                  <a:srgbClr val="000000"/>
                </a:solidFill>
                <a:effectLst/>
                <a:latin typeface="+mj-lt"/>
                <a:ea typeface="MS PGothic" panose="020B0600070205080204" pitchFamily="34" charset="-128"/>
                <a:cs typeface="Arial" panose="020B0604020202020204" pitchFamily="34" charset="0"/>
              </a:rPr>
              <a:t>authorise the principal officer</a:t>
            </a:r>
            <a:r>
              <a:rPr lang="en-AU" sz="1400" kern="1200">
                <a:solidFill>
                  <a:srgbClr val="000000"/>
                </a:solidFill>
                <a:effectLst/>
                <a:latin typeface="+mj-lt"/>
                <a:ea typeface="MS PGothic" panose="020B0600070205080204" pitchFamily="34" charset="-128"/>
              </a:rPr>
              <a:t> </a:t>
            </a:r>
            <a:r>
              <a:rPr lang="en-AU" sz="1400" kern="1200">
                <a:solidFill>
                  <a:srgbClr val="000000"/>
                </a:solidFill>
                <a:effectLst/>
                <a:latin typeface="+mj-lt"/>
                <a:ea typeface="MS PGothic" panose="020B0600070205080204" pitchFamily="34" charset="-128"/>
                <a:cs typeface="Arial" panose="020B0604020202020204" pitchFamily="34" charset="0"/>
              </a:rPr>
              <a:t>of an Aboriginal agency to undertake specific</a:t>
            </a:r>
            <a:r>
              <a:rPr lang="en-AU" sz="1400" kern="1200">
                <a:solidFill>
                  <a:srgbClr val="000000"/>
                </a:solidFill>
                <a:effectLst/>
                <a:latin typeface="+mj-lt"/>
                <a:ea typeface="MS PGothic" panose="020B0600070205080204" pitchFamily="34" charset="-128"/>
              </a:rPr>
              <a:t> </a:t>
            </a:r>
            <a:r>
              <a:rPr lang="en-AU" sz="1400" kern="1200">
                <a:solidFill>
                  <a:srgbClr val="000000"/>
                </a:solidFill>
                <a:effectLst/>
                <a:latin typeface="+mj-lt"/>
                <a:ea typeface="MS PGothic" panose="020B0600070205080204" pitchFamily="34" charset="-128"/>
                <a:cs typeface="Arial" panose="020B0604020202020204" pitchFamily="34" charset="0"/>
              </a:rPr>
              <a:t>functions and</a:t>
            </a:r>
            <a:r>
              <a:rPr lang="en-AU" sz="1400" kern="1200">
                <a:solidFill>
                  <a:srgbClr val="000000"/>
                </a:solidFill>
                <a:effectLst/>
                <a:latin typeface="+mj-lt"/>
                <a:ea typeface="MS PGothic" panose="020B0600070205080204" pitchFamily="34" charset="-128"/>
              </a:rPr>
              <a:t> </a:t>
            </a:r>
            <a:r>
              <a:rPr lang="en-AU" sz="1400" kern="1200">
                <a:solidFill>
                  <a:srgbClr val="000000"/>
                </a:solidFill>
                <a:effectLst/>
                <a:latin typeface="+mj-lt"/>
                <a:ea typeface="MS PGothic" panose="020B0600070205080204" pitchFamily="34" charset="-128"/>
                <a:cs typeface="Arial" panose="020B0604020202020204" pitchFamily="34" charset="0"/>
              </a:rPr>
              <a:t>powers in relation to a Children's Court protection order for an Aboriginal child or young person. </a:t>
            </a:r>
          </a:p>
          <a:p>
            <a:pPr marL="285750" indent="-285750">
              <a:lnSpc>
                <a:spcPct val="150000"/>
              </a:lnSpc>
              <a:buFont typeface="Arial" panose="020B0604020202020204" pitchFamily="34" charset="0"/>
              <a:buChar char="•"/>
            </a:pPr>
            <a:r>
              <a:rPr lang="en-US" sz="1400" kern="1200">
                <a:solidFill>
                  <a:srgbClr val="000000"/>
                </a:solidFill>
                <a:effectLst/>
                <a:latin typeface="+mj-lt"/>
                <a:ea typeface="MS PGothic" panose="020B0600070205080204" pitchFamily="34" charset="-128"/>
                <a:cs typeface="Arial" panose="020B0604020202020204" pitchFamily="34" charset="0"/>
              </a:rPr>
              <a:t>The</a:t>
            </a:r>
            <a:r>
              <a:rPr lang="en-US" sz="1400" kern="1200">
                <a:solidFill>
                  <a:srgbClr val="0000FF"/>
                </a:solidFill>
                <a:effectLst/>
                <a:latin typeface="+mj-lt"/>
                <a:ea typeface="MS PGothic" panose="020B0600070205080204" pitchFamily="34" charset="-128"/>
                <a:cs typeface="Arial" panose="020B0604020202020204" pitchFamily="34" charset="0"/>
              </a:rPr>
              <a:t> </a:t>
            </a:r>
            <a:r>
              <a:rPr lang="en-US" sz="1400" kern="1200">
                <a:solidFill>
                  <a:srgbClr val="000000"/>
                </a:solidFill>
                <a:effectLst/>
                <a:latin typeface="+mj-lt"/>
                <a:ea typeface="MS PGothic" panose="020B0600070205080204" pitchFamily="34" charset="-128"/>
                <a:cs typeface="Arial" panose="020B0604020202020204" pitchFamily="34" charset="0"/>
              </a:rPr>
              <a:t>Victorian Aboriginal</a:t>
            </a:r>
            <a:r>
              <a:rPr lang="en-US" sz="1400" kern="1200">
                <a:solidFill>
                  <a:srgbClr val="000000"/>
                </a:solidFill>
                <a:effectLst/>
                <a:latin typeface="+mj-lt"/>
                <a:ea typeface="MS PGothic" panose="020B0600070205080204" pitchFamily="34" charset="-128"/>
              </a:rPr>
              <a:t> </a:t>
            </a:r>
            <a:r>
              <a:rPr lang="en-US" sz="1400" kern="1200">
                <a:solidFill>
                  <a:srgbClr val="000000"/>
                </a:solidFill>
                <a:effectLst/>
                <a:latin typeface="+mj-lt"/>
                <a:ea typeface="MS PGothic" panose="020B0600070205080204" pitchFamily="34" charset="-128"/>
                <a:cs typeface="Arial" panose="020B0604020202020204" pitchFamily="34" charset="0"/>
              </a:rPr>
              <a:t>Child Care</a:t>
            </a:r>
            <a:r>
              <a:rPr lang="en-US" sz="1400" kern="1200">
                <a:solidFill>
                  <a:srgbClr val="000000"/>
                </a:solidFill>
                <a:effectLst/>
                <a:latin typeface="+mj-lt"/>
                <a:ea typeface="MS PGothic" panose="020B0600070205080204" pitchFamily="34" charset="-128"/>
              </a:rPr>
              <a:t> </a:t>
            </a:r>
            <a:r>
              <a:rPr lang="en-US" sz="1400" kern="1200">
                <a:solidFill>
                  <a:srgbClr val="000000"/>
                </a:solidFill>
                <a:effectLst/>
                <a:latin typeface="+mj-lt"/>
                <a:ea typeface="MS PGothic" panose="020B0600070205080204" pitchFamily="34" charset="-128"/>
                <a:cs typeface="Arial" panose="020B0604020202020204" pitchFamily="34" charset="0"/>
              </a:rPr>
              <a:t>Agency (VACCA)</a:t>
            </a:r>
            <a:r>
              <a:rPr lang="en-US" sz="1400" kern="1200">
                <a:solidFill>
                  <a:srgbClr val="000000"/>
                </a:solidFill>
                <a:effectLst/>
                <a:latin typeface="+mj-lt"/>
                <a:ea typeface="MS PGothic" panose="020B0600070205080204" pitchFamily="34" charset="-128"/>
              </a:rPr>
              <a:t> </a:t>
            </a:r>
            <a:r>
              <a:rPr lang="en-US" sz="1400" kern="1200" err="1">
                <a:solidFill>
                  <a:srgbClr val="000000"/>
                </a:solidFill>
                <a:effectLst/>
                <a:latin typeface="+mj-lt"/>
                <a:ea typeface="MS PGothic" panose="020B0600070205080204" pitchFamily="34" charset="-128"/>
                <a:cs typeface="Arial" panose="020B0604020202020204" pitchFamily="34" charset="0"/>
              </a:rPr>
              <a:t>Nugel</a:t>
            </a:r>
            <a:r>
              <a:rPr lang="en-US" sz="1400" kern="1200">
                <a:solidFill>
                  <a:srgbClr val="000000"/>
                </a:solidFill>
                <a:effectLst/>
                <a:latin typeface="+mj-lt"/>
                <a:ea typeface="MS PGothic" panose="020B0600070205080204" pitchFamily="34" charset="-128"/>
              </a:rPr>
              <a:t> </a:t>
            </a:r>
            <a:r>
              <a:rPr lang="en-US" sz="1400" kern="1200">
                <a:solidFill>
                  <a:srgbClr val="000000"/>
                </a:solidFill>
                <a:effectLst/>
                <a:latin typeface="+mj-lt"/>
                <a:ea typeface="MS PGothic" panose="020B0600070205080204" pitchFamily="34" charset="-128"/>
                <a:cs typeface="Arial" panose="020B0604020202020204" pitchFamily="34" charset="0"/>
              </a:rPr>
              <a:t>program was</a:t>
            </a:r>
            <a:r>
              <a:rPr lang="en-US" sz="1400" kern="1200">
                <a:solidFill>
                  <a:srgbClr val="000000"/>
                </a:solidFill>
                <a:effectLst/>
                <a:latin typeface="+mj-lt"/>
                <a:ea typeface="MS PGothic" panose="020B0600070205080204" pitchFamily="34" charset="-128"/>
              </a:rPr>
              <a:t> </a:t>
            </a:r>
            <a:r>
              <a:rPr lang="en-US" sz="1400" kern="1200" err="1">
                <a:solidFill>
                  <a:srgbClr val="000000"/>
                </a:solidFill>
                <a:effectLst/>
                <a:latin typeface="+mj-lt"/>
                <a:ea typeface="MS PGothic" panose="020B0600070205080204" pitchFamily="34" charset="-128"/>
                <a:cs typeface="Arial" panose="020B0604020202020204" pitchFamily="34" charset="0"/>
              </a:rPr>
              <a:t>authorised</a:t>
            </a:r>
            <a:r>
              <a:rPr lang="en-US" sz="1400" kern="1200">
                <a:solidFill>
                  <a:srgbClr val="000000"/>
                </a:solidFill>
                <a:effectLst/>
                <a:latin typeface="+mj-lt"/>
                <a:ea typeface="MS PGothic" panose="020B0600070205080204" pitchFamily="34" charset="-128"/>
              </a:rPr>
              <a:t> </a:t>
            </a:r>
            <a:r>
              <a:rPr lang="en-US" sz="1400" kern="1200">
                <a:solidFill>
                  <a:srgbClr val="000000"/>
                </a:solidFill>
                <a:effectLst/>
                <a:latin typeface="+mj-lt"/>
                <a:ea typeface="MS PGothic" panose="020B0600070205080204" pitchFamily="34" charset="-128"/>
                <a:cs typeface="Arial" panose="020B0604020202020204" pitchFamily="34" charset="0"/>
              </a:rPr>
              <a:t>in 2017, Bendigo District and</a:t>
            </a:r>
            <a:r>
              <a:rPr lang="en-US" sz="1400" kern="1200">
                <a:solidFill>
                  <a:srgbClr val="000000"/>
                </a:solidFill>
                <a:effectLst/>
                <a:latin typeface="+mj-lt"/>
                <a:ea typeface="MS PGothic" panose="020B0600070205080204" pitchFamily="34" charset="-128"/>
              </a:rPr>
              <a:t> </a:t>
            </a:r>
            <a:r>
              <a:rPr lang="en-US" sz="1400" kern="1200">
                <a:solidFill>
                  <a:srgbClr val="000000"/>
                </a:solidFill>
                <a:effectLst/>
                <a:latin typeface="+mj-lt"/>
                <a:ea typeface="MS PGothic" panose="020B0600070205080204" pitchFamily="34" charset="-128"/>
                <a:cs typeface="Arial" panose="020B0604020202020204" pitchFamily="34" charset="0"/>
              </a:rPr>
              <a:t>Aboriginal Cooperative (BDAC)</a:t>
            </a:r>
            <a:r>
              <a:rPr lang="en-US" sz="1400" kern="1200">
                <a:solidFill>
                  <a:srgbClr val="000000"/>
                </a:solidFill>
                <a:effectLst/>
                <a:latin typeface="+mj-lt"/>
                <a:ea typeface="MS PGothic" panose="020B0600070205080204" pitchFamily="34" charset="-128"/>
              </a:rPr>
              <a:t> </a:t>
            </a:r>
            <a:r>
              <a:rPr lang="en-US" sz="1400" kern="1200" err="1">
                <a:solidFill>
                  <a:srgbClr val="000000"/>
                </a:solidFill>
                <a:effectLst/>
                <a:latin typeface="+mj-lt"/>
                <a:ea typeface="MS PGothic" panose="020B0600070205080204" pitchFamily="34" charset="-128"/>
                <a:cs typeface="Arial" panose="020B0604020202020204" pitchFamily="34" charset="0"/>
              </a:rPr>
              <a:t>Mutjang</a:t>
            </a:r>
            <a:r>
              <a:rPr lang="en-US" sz="1400" kern="1200">
                <a:solidFill>
                  <a:srgbClr val="000000"/>
                </a:solidFill>
                <a:effectLst/>
                <a:latin typeface="+mj-lt"/>
                <a:ea typeface="MS PGothic" panose="020B0600070205080204" pitchFamily="34" charset="-128"/>
              </a:rPr>
              <a:t> </a:t>
            </a:r>
            <a:r>
              <a:rPr lang="en-US" sz="1400" kern="1200" err="1">
                <a:solidFill>
                  <a:srgbClr val="000000"/>
                </a:solidFill>
                <a:effectLst/>
                <a:latin typeface="+mj-lt"/>
                <a:ea typeface="MS PGothic" panose="020B0600070205080204" pitchFamily="34" charset="-128"/>
                <a:cs typeface="Arial" panose="020B0604020202020204" pitchFamily="34" charset="0"/>
              </a:rPr>
              <a:t>Bupuwingarrak</a:t>
            </a:r>
            <a:r>
              <a:rPr lang="en-US" sz="1400" kern="1200">
                <a:solidFill>
                  <a:srgbClr val="000000"/>
                </a:solidFill>
                <a:effectLst/>
                <a:latin typeface="+mj-lt"/>
                <a:ea typeface="MS PGothic" panose="020B0600070205080204" pitchFamily="34" charset="-128"/>
              </a:rPr>
              <a:t> </a:t>
            </a:r>
            <a:r>
              <a:rPr lang="en-US" sz="1400" kern="1200" err="1">
                <a:solidFill>
                  <a:srgbClr val="000000"/>
                </a:solidFill>
                <a:effectLst/>
                <a:latin typeface="+mj-lt"/>
                <a:ea typeface="MS PGothic" panose="020B0600070205080204" pitchFamily="34" charset="-128"/>
                <a:cs typeface="Arial" panose="020B0604020202020204" pitchFamily="34" charset="0"/>
              </a:rPr>
              <a:t>Mukman</a:t>
            </a:r>
            <a:r>
              <a:rPr lang="en-US" sz="1400" kern="1200">
                <a:solidFill>
                  <a:srgbClr val="000000"/>
                </a:solidFill>
                <a:effectLst/>
                <a:latin typeface="+mj-lt"/>
                <a:ea typeface="MS PGothic" panose="020B0600070205080204" pitchFamily="34" charset="-128"/>
              </a:rPr>
              <a:t> </a:t>
            </a:r>
            <a:r>
              <a:rPr lang="en-US" sz="1400" kern="1200">
                <a:solidFill>
                  <a:srgbClr val="000000"/>
                </a:solidFill>
                <a:effectLst/>
                <a:latin typeface="+mj-lt"/>
                <a:ea typeface="MS PGothic" panose="020B0600070205080204" pitchFamily="34" charset="-128"/>
                <a:cs typeface="Arial" panose="020B0604020202020204" pitchFamily="34" charset="0"/>
              </a:rPr>
              <a:t>program was </a:t>
            </a:r>
            <a:r>
              <a:rPr lang="en-US" sz="1400" kern="1200" err="1">
                <a:solidFill>
                  <a:srgbClr val="000000"/>
                </a:solidFill>
                <a:effectLst/>
                <a:latin typeface="+mj-lt"/>
                <a:ea typeface="MS PGothic" panose="020B0600070205080204" pitchFamily="34" charset="-128"/>
                <a:cs typeface="Arial" panose="020B0604020202020204" pitchFamily="34" charset="0"/>
              </a:rPr>
              <a:t>authorised</a:t>
            </a:r>
            <a:r>
              <a:rPr lang="en-US" sz="1400" kern="1200">
                <a:solidFill>
                  <a:srgbClr val="000000"/>
                </a:solidFill>
                <a:effectLst/>
                <a:latin typeface="+mj-lt"/>
                <a:ea typeface="MS PGothic" panose="020B0600070205080204" pitchFamily="34" charset="-128"/>
              </a:rPr>
              <a:t> </a:t>
            </a:r>
            <a:r>
              <a:rPr lang="en-US" sz="1400" kern="1200">
                <a:solidFill>
                  <a:srgbClr val="000000"/>
                </a:solidFill>
                <a:effectLst/>
                <a:latin typeface="+mj-lt"/>
                <a:ea typeface="MS PGothic" panose="020B0600070205080204" pitchFamily="34" charset="-128"/>
                <a:cs typeface="Arial" panose="020B0604020202020204" pitchFamily="34" charset="0"/>
              </a:rPr>
              <a:t>in 2018 and Ballarat and District Aboriginal Cooperative (BADAC)</a:t>
            </a:r>
            <a:r>
              <a:rPr lang="en-US" sz="1400" kern="1200">
                <a:solidFill>
                  <a:srgbClr val="000000"/>
                </a:solidFill>
                <a:effectLst/>
                <a:latin typeface="+mj-lt"/>
                <a:ea typeface="MS PGothic" panose="020B0600070205080204" pitchFamily="34" charset="-128"/>
              </a:rPr>
              <a:t> </a:t>
            </a:r>
            <a:r>
              <a:rPr lang="en-US" sz="1400" kern="1200" err="1">
                <a:solidFill>
                  <a:srgbClr val="000000"/>
                </a:solidFill>
                <a:effectLst/>
                <a:latin typeface="+mj-lt"/>
                <a:ea typeface="MS PGothic" panose="020B0600070205080204" pitchFamily="34" charset="-128"/>
                <a:cs typeface="Arial" panose="020B0604020202020204" pitchFamily="34" charset="0"/>
              </a:rPr>
              <a:t>Gobata</a:t>
            </a:r>
            <a:r>
              <a:rPr lang="en-US" sz="1400" kern="1200">
                <a:solidFill>
                  <a:srgbClr val="000000"/>
                </a:solidFill>
                <a:effectLst/>
                <a:latin typeface="+mj-lt"/>
                <a:ea typeface="MS PGothic" panose="020B0600070205080204" pitchFamily="34" charset="-128"/>
              </a:rPr>
              <a:t> </a:t>
            </a:r>
            <a:r>
              <a:rPr lang="en-US" sz="1400" kern="1200">
                <a:solidFill>
                  <a:srgbClr val="000000"/>
                </a:solidFill>
                <a:effectLst/>
                <a:latin typeface="+mj-lt"/>
                <a:ea typeface="MS PGothic" panose="020B0600070205080204" pitchFamily="34" charset="-128"/>
                <a:cs typeface="Arial" panose="020B0604020202020204" pitchFamily="34" charset="0"/>
              </a:rPr>
              <a:t>Burron was</a:t>
            </a:r>
            <a:r>
              <a:rPr lang="en-US" sz="1400" kern="1200">
                <a:solidFill>
                  <a:srgbClr val="000000"/>
                </a:solidFill>
                <a:effectLst/>
                <a:latin typeface="+mj-lt"/>
                <a:ea typeface="MS PGothic" panose="020B0600070205080204" pitchFamily="34" charset="-128"/>
              </a:rPr>
              <a:t> </a:t>
            </a:r>
            <a:r>
              <a:rPr lang="en-US" sz="1400" kern="1200" err="1">
                <a:solidFill>
                  <a:srgbClr val="000000"/>
                </a:solidFill>
                <a:effectLst/>
                <a:latin typeface="+mj-lt"/>
                <a:ea typeface="MS PGothic" panose="020B0600070205080204" pitchFamily="34" charset="-128"/>
                <a:cs typeface="Arial" panose="020B0604020202020204" pitchFamily="34" charset="0"/>
              </a:rPr>
              <a:t>authorised</a:t>
            </a:r>
            <a:r>
              <a:rPr lang="en-US" sz="1400" kern="1200">
                <a:solidFill>
                  <a:srgbClr val="000000"/>
                </a:solidFill>
                <a:effectLst/>
                <a:latin typeface="+mj-lt"/>
                <a:ea typeface="MS PGothic" panose="020B0600070205080204" pitchFamily="34" charset="-128"/>
              </a:rPr>
              <a:t> </a:t>
            </a:r>
            <a:r>
              <a:rPr lang="en-US" sz="1400" kern="1200">
                <a:solidFill>
                  <a:srgbClr val="000000"/>
                </a:solidFill>
                <a:effectLst/>
                <a:latin typeface="+mj-lt"/>
                <a:ea typeface="MS PGothic" panose="020B0600070205080204" pitchFamily="34" charset="-128"/>
                <a:cs typeface="Arial" panose="020B0604020202020204" pitchFamily="34" charset="0"/>
              </a:rPr>
              <a:t>in August 2023.</a:t>
            </a:r>
            <a:r>
              <a:rPr lang="en-US" sz="1400" kern="1200">
                <a:solidFill>
                  <a:srgbClr val="000000"/>
                </a:solidFill>
                <a:effectLst/>
                <a:latin typeface="+mj-lt"/>
                <a:ea typeface="MS PGothic" panose="020B0600070205080204" pitchFamily="34" charset="-128"/>
              </a:rPr>
              <a:t> </a:t>
            </a:r>
            <a:endParaRPr lang="en-AU" sz="1400">
              <a:effectLst/>
              <a:latin typeface="+mj-lt"/>
              <a:ea typeface="Times New Roman" panose="02020603050405020304" pitchFamily="18" charset="0"/>
            </a:endParaRPr>
          </a:p>
          <a:p>
            <a:pPr marL="285750" indent="-285750">
              <a:lnSpc>
                <a:spcPct val="150000"/>
              </a:lnSpc>
              <a:buFont typeface="Arial" panose="020B0604020202020204" pitchFamily="34" charset="0"/>
              <a:buChar char="•"/>
            </a:pPr>
            <a:r>
              <a:rPr lang="en-AU" sz="1400" b="0">
                <a:solidFill>
                  <a:schemeClr val="tx1"/>
                </a:solidFill>
                <a:latin typeface="+mj-lt"/>
                <a:ea typeface="ＭＳ Ｐゴシック"/>
                <a:cs typeface="Arial"/>
              </a:rPr>
              <a:t>The Community Protecting </a:t>
            </a:r>
            <a:r>
              <a:rPr lang="en-AU" sz="1400" b="0" err="1">
                <a:solidFill>
                  <a:schemeClr val="tx1"/>
                </a:solidFill>
                <a:latin typeface="+mj-lt"/>
                <a:ea typeface="ＭＳ Ｐゴシック"/>
                <a:cs typeface="Arial"/>
              </a:rPr>
              <a:t>Boorais</a:t>
            </a:r>
            <a:r>
              <a:rPr lang="en-AU" sz="1400" b="0">
                <a:solidFill>
                  <a:schemeClr val="tx1"/>
                </a:solidFill>
                <a:latin typeface="+mj-lt"/>
                <a:ea typeface="ＭＳ Ｐゴシック"/>
                <a:cs typeface="Arial"/>
              </a:rPr>
              <a:t> </a:t>
            </a:r>
            <a:r>
              <a:rPr lang="en-AU" sz="1400">
                <a:solidFill>
                  <a:schemeClr val="tx1"/>
                </a:solidFill>
                <a:latin typeface="+mj-lt"/>
                <a:ea typeface="ＭＳ Ｐゴシック"/>
                <a:cs typeface="Arial"/>
              </a:rPr>
              <a:t>commenced</a:t>
            </a:r>
            <a:r>
              <a:rPr lang="en-AU" sz="1400" b="0">
                <a:solidFill>
                  <a:schemeClr val="tx1"/>
                </a:solidFill>
                <a:latin typeface="+mj-lt"/>
                <a:ea typeface="ＭＳ Ｐゴシック"/>
                <a:cs typeface="Arial"/>
              </a:rPr>
              <a:t> in September 2023 with VACCA and BDAC also being </a:t>
            </a:r>
            <a:r>
              <a:rPr lang="en-AU" sz="1400" b="0" err="1">
                <a:solidFill>
                  <a:schemeClr val="tx1"/>
                </a:solidFill>
                <a:latin typeface="+mj-lt"/>
                <a:ea typeface="ＭＳ Ｐゴシック"/>
                <a:cs typeface="Arial"/>
              </a:rPr>
              <a:t>authroised</a:t>
            </a:r>
            <a:r>
              <a:rPr lang="en-AU" sz="1400" b="0">
                <a:solidFill>
                  <a:schemeClr val="tx1"/>
                </a:solidFill>
                <a:latin typeface="+mj-lt"/>
                <a:ea typeface="ＭＳ Ｐゴシック"/>
                <a:cs typeface="Arial"/>
              </a:rPr>
              <a:t> to </a:t>
            </a:r>
            <a:r>
              <a:rPr lang="en-AU" sz="1400">
                <a:solidFill>
                  <a:schemeClr val="tx1"/>
                </a:solidFill>
                <a:latin typeface="+mj-lt"/>
                <a:ea typeface="ＭＳ Ｐゴシック"/>
                <a:cs typeface="Arial"/>
              </a:rPr>
              <a:t>undertake child protection</a:t>
            </a:r>
            <a:r>
              <a:rPr lang="en-AU" sz="1400" b="0">
                <a:solidFill>
                  <a:schemeClr val="tx1"/>
                </a:solidFill>
                <a:latin typeface="+mj-lt"/>
                <a:ea typeface="ＭＳ Ｐゴシック"/>
                <a:cs typeface="Arial"/>
              </a:rPr>
              <a:t> investigations.</a:t>
            </a:r>
          </a:p>
          <a:p>
            <a:pPr>
              <a:lnSpc>
                <a:spcPct val="150000"/>
              </a:lnSpc>
            </a:pPr>
            <a:r>
              <a:rPr lang="en-AU" sz="1400">
                <a:solidFill>
                  <a:schemeClr val="accent1">
                    <a:lumMod val="75000"/>
                  </a:schemeClr>
                </a:solidFill>
                <a:latin typeface="+mj-lt"/>
                <a:ea typeface="ＭＳ Ｐゴシック"/>
                <a:cs typeface="Arial"/>
              </a:rPr>
              <a:t>**Further details about ACAC and Community Protecting </a:t>
            </a:r>
            <a:r>
              <a:rPr lang="en-AU" sz="1400" err="1">
                <a:solidFill>
                  <a:schemeClr val="accent1">
                    <a:lumMod val="75000"/>
                  </a:schemeClr>
                </a:solidFill>
                <a:latin typeface="+mj-lt"/>
                <a:ea typeface="ＭＳ Ｐゴシック"/>
                <a:cs typeface="Arial"/>
              </a:rPr>
              <a:t>Boorais</a:t>
            </a:r>
            <a:r>
              <a:rPr lang="en-AU" sz="1400">
                <a:solidFill>
                  <a:schemeClr val="accent1">
                    <a:lumMod val="75000"/>
                  </a:schemeClr>
                </a:solidFill>
                <a:latin typeface="+mj-lt"/>
                <a:ea typeface="ＭＳ Ｐゴシック"/>
                <a:cs typeface="Arial"/>
              </a:rPr>
              <a:t> is provided later in the presentation**</a:t>
            </a:r>
            <a:endParaRPr lang="en-AU" sz="1400">
              <a:solidFill>
                <a:schemeClr val="accent1">
                  <a:lumMod val="75000"/>
                </a:schemeClr>
              </a:solidFill>
              <a:latin typeface="+mj-lt"/>
            </a:endParaRPr>
          </a:p>
        </p:txBody>
      </p:sp>
    </p:spTree>
    <p:extLst>
      <p:ext uri="{BB962C8B-B14F-4D97-AF65-F5344CB8AC3E}">
        <p14:creationId xmlns:p14="http://schemas.microsoft.com/office/powerpoint/2010/main" val="2403412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89CBC-BB48-40EF-709E-5EDB56FF788F}"/>
              </a:ext>
            </a:extLst>
          </p:cNvPr>
          <p:cNvSpPr>
            <a:spLocks noGrp="1"/>
          </p:cNvSpPr>
          <p:nvPr>
            <p:ph type="title"/>
          </p:nvPr>
        </p:nvSpPr>
        <p:spPr/>
        <p:txBody>
          <a:bodyPr/>
          <a:lstStyle/>
          <a:p>
            <a:r>
              <a:rPr lang="en-AU">
                <a:ea typeface="ＭＳ Ｐゴシック"/>
              </a:rPr>
              <a:t>What are the core responsibilities of Child Protection?</a:t>
            </a:r>
            <a:endParaRPr lang="en-AU"/>
          </a:p>
        </p:txBody>
      </p:sp>
      <p:sp>
        <p:nvSpPr>
          <p:cNvPr id="4" name="Rectangle 3">
            <a:extLst>
              <a:ext uri="{FF2B5EF4-FFF2-40B4-BE49-F238E27FC236}">
                <a16:creationId xmlns:a16="http://schemas.microsoft.com/office/drawing/2014/main" id="{D5B0D993-75A1-BD94-3AC0-FE52FADDAF26}"/>
              </a:ext>
            </a:extLst>
          </p:cNvPr>
          <p:cNvSpPr/>
          <p:nvPr/>
        </p:nvSpPr>
        <p:spPr>
          <a:xfrm>
            <a:off x="114299" y="1446029"/>
            <a:ext cx="11963401" cy="487755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AU" b="0">
                <a:solidFill>
                  <a:schemeClr val="accent1">
                    <a:lumMod val="50000"/>
                  </a:schemeClr>
                </a:solidFill>
                <a:ea typeface="ＭＳ Ｐゴシック"/>
              </a:rPr>
              <a:t>Child Protection:</a:t>
            </a:r>
          </a:p>
          <a:p>
            <a:pPr marL="285750" indent="-285750" algn="l" rtl="0" fontAlgn="base">
              <a:lnSpc>
                <a:spcPct val="150000"/>
              </a:lnSpc>
              <a:buFont typeface="Arial" panose="020B0604020202020204" pitchFamily="34" charset="0"/>
              <a:buChar char="•"/>
            </a:pPr>
            <a:r>
              <a:rPr lang="en-AU" sz="1600" b="1" i="0" u="none" strike="noStrike">
                <a:solidFill>
                  <a:schemeClr val="tx1"/>
                </a:solidFill>
                <a:effectLst/>
                <a:ea typeface="ＭＳ Ｐゴシック"/>
              </a:rPr>
              <a:t>Receives reports </a:t>
            </a:r>
            <a:r>
              <a:rPr lang="en-AU" sz="1600" b="0" i="0" u="none" strike="noStrike">
                <a:solidFill>
                  <a:schemeClr val="tx1"/>
                </a:solidFill>
                <a:effectLst/>
                <a:ea typeface="ＭＳ Ｐゴシック"/>
              </a:rPr>
              <a:t>for children and young people under 17 </a:t>
            </a:r>
            <a:r>
              <a:rPr lang="en-US" sz="1600" b="0" i="0">
                <a:solidFill>
                  <a:schemeClr val="tx1"/>
                </a:solidFill>
                <a:effectLst/>
                <a:ea typeface="ＭＳ Ｐゴシック"/>
              </a:rPr>
              <a:t>​years (and 18 years for existing clients)</a:t>
            </a:r>
          </a:p>
          <a:p>
            <a:pPr marL="895335" lvl="1" indent="-285750">
              <a:lnSpc>
                <a:spcPct val="150000"/>
              </a:lnSpc>
              <a:buFont typeface="Arial" panose="020B0604020202020204" pitchFamily="34" charset="0"/>
              <a:buChar char="•"/>
            </a:pPr>
            <a:r>
              <a:rPr lang="en-AU" sz="1600" b="0">
                <a:solidFill>
                  <a:schemeClr val="tx1"/>
                </a:solidFill>
                <a:ea typeface="ＭＳ Ｐゴシック"/>
              </a:rPr>
              <a:t>where</a:t>
            </a:r>
            <a:r>
              <a:rPr lang="en-AU" sz="1600" b="0" i="0" u="none" strike="noStrike">
                <a:solidFill>
                  <a:schemeClr val="tx1"/>
                </a:solidFill>
                <a:effectLst/>
                <a:ea typeface="ＭＳ Ｐゴシック"/>
              </a:rPr>
              <a:t> a child may be in need of protection </a:t>
            </a:r>
            <a:r>
              <a:rPr lang="en-AU" sz="1600" b="1" i="0" u="none" strike="noStrike">
                <a:solidFill>
                  <a:schemeClr val="tx1"/>
                </a:solidFill>
                <a:effectLst/>
                <a:ea typeface="ＭＳ Ｐゴシック"/>
              </a:rPr>
              <a:t>AND</a:t>
            </a:r>
            <a:r>
              <a:rPr lang="en-AU" sz="1600" b="0" i="0" u="none" strike="noStrike">
                <a:solidFill>
                  <a:schemeClr val="tx1"/>
                </a:solidFill>
                <a:effectLst/>
                <a:ea typeface="ＭＳ Ｐゴシック"/>
              </a:rPr>
              <a:t> parents have not protected or are unlikely to protect their child</a:t>
            </a:r>
            <a:r>
              <a:rPr lang="en-US" sz="1600" b="0" i="0">
                <a:solidFill>
                  <a:schemeClr val="tx1"/>
                </a:solidFill>
                <a:effectLst/>
                <a:ea typeface="ＭＳ Ｐゴシック"/>
              </a:rPr>
              <a:t>​ OR</a:t>
            </a:r>
          </a:p>
          <a:p>
            <a:pPr marL="895335" lvl="1" indent="-285750">
              <a:lnSpc>
                <a:spcPct val="150000"/>
              </a:lnSpc>
              <a:buFont typeface="Arial" panose="020B0604020202020204" pitchFamily="34" charset="0"/>
              <a:buChar char="•"/>
            </a:pPr>
            <a:r>
              <a:rPr lang="en-AU" sz="1600">
                <a:solidFill>
                  <a:schemeClr val="tx1"/>
                </a:solidFill>
                <a:ea typeface="ＭＳ Ｐゴシック"/>
              </a:rPr>
              <a:t>there are </a:t>
            </a:r>
            <a:r>
              <a:rPr lang="en-AU" sz="1600" b="0">
                <a:solidFill>
                  <a:schemeClr val="tx1"/>
                </a:solidFill>
                <a:ea typeface="ＭＳ Ｐゴシック"/>
              </a:rPr>
              <a:t>significant</a:t>
            </a:r>
            <a:r>
              <a:rPr lang="en-AU" sz="1600" b="0" i="0" u="none" strike="noStrike">
                <a:solidFill>
                  <a:schemeClr val="tx1"/>
                </a:solidFill>
                <a:effectLst/>
                <a:ea typeface="ＭＳ Ｐゴシック"/>
              </a:rPr>
              <a:t> concern for a child’s wellbeing or </a:t>
            </a:r>
            <a:r>
              <a:rPr lang="en-AU" sz="1600" b="0">
                <a:solidFill>
                  <a:schemeClr val="tx1"/>
                </a:solidFill>
                <a:ea typeface="ＭＳ Ｐゴシック"/>
              </a:rPr>
              <a:t>unborn </a:t>
            </a:r>
            <a:r>
              <a:rPr lang="en-AU" sz="1600" b="0" i="0" u="none" strike="noStrike">
                <a:solidFill>
                  <a:schemeClr val="tx1"/>
                </a:solidFill>
                <a:effectLst/>
                <a:ea typeface="ＭＳ Ｐゴシック"/>
              </a:rPr>
              <a:t>child</a:t>
            </a:r>
            <a:endParaRPr lang="en-US" sz="1600" b="0" i="0">
              <a:solidFill>
                <a:schemeClr val="tx1"/>
              </a:solidFill>
              <a:effectLst/>
              <a:ea typeface="ＭＳ Ｐゴシック"/>
            </a:endParaRPr>
          </a:p>
          <a:p>
            <a:pPr marL="285750" indent="-285750" algn="l" rtl="0" fontAlgn="base">
              <a:lnSpc>
                <a:spcPct val="150000"/>
              </a:lnSpc>
              <a:buFont typeface="Arial" panose="020B0604020202020204" pitchFamily="34" charset="0"/>
              <a:buChar char="•"/>
            </a:pPr>
            <a:r>
              <a:rPr lang="en-AU" sz="1600" b="1" i="0" u="none" strike="noStrike">
                <a:solidFill>
                  <a:schemeClr val="tx1"/>
                </a:solidFill>
                <a:effectLst/>
                <a:ea typeface="ＭＳ Ｐゴシック"/>
              </a:rPr>
              <a:t>Receives reports </a:t>
            </a:r>
            <a:r>
              <a:rPr lang="en-AU" sz="1600" b="0">
                <a:solidFill>
                  <a:schemeClr val="tx1"/>
                </a:solidFill>
                <a:ea typeface="ＭＳ Ｐゴシック"/>
              </a:rPr>
              <a:t>for</a:t>
            </a:r>
            <a:r>
              <a:rPr lang="en-AU" sz="1600" b="0" i="0" u="none" strike="noStrike">
                <a:solidFill>
                  <a:schemeClr val="tx1"/>
                </a:solidFill>
                <a:effectLst/>
                <a:ea typeface="ＭＳ Ｐゴシック"/>
              </a:rPr>
              <a:t> children aged between 10 to 18 years who exhibit sexually abusive behaviours and in need of therapeutic treatment</a:t>
            </a:r>
            <a:r>
              <a:rPr lang="en-US" sz="1600" b="0" i="0">
                <a:solidFill>
                  <a:schemeClr val="tx1"/>
                </a:solidFill>
                <a:effectLst/>
                <a:ea typeface="ＭＳ Ｐゴシック"/>
              </a:rPr>
              <a:t>​</a:t>
            </a:r>
          </a:p>
          <a:p>
            <a:pPr marL="285750" indent="-285750" algn="l" rtl="0" fontAlgn="base">
              <a:lnSpc>
                <a:spcPct val="150000"/>
              </a:lnSpc>
              <a:buFont typeface="Arial" panose="020B0604020202020204" pitchFamily="34" charset="0"/>
              <a:buChar char="•"/>
            </a:pPr>
            <a:r>
              <a:rPr lang="en-AU" sz="1600" b="1" i="0" u="none" strike="noStrike">
                <a:solidFill>
                  <a:schemeClr val="tx1"/>
                </a:solidFill>
                <a:effectLst/>
                <a:ea typeface="ＭＳ Ｐゴシック"/>
              </a:rPr>
              <a:t>Investigates</a:t>
            </a:r>
            <a:r>
              <a:rPr lang="en-AU" sz="1600" b="0" i="0" u="none" strike="noStrike">
                <a:solidFill>
                  <a:schemeClr val="tx1"/>
                </a:solidFill>
                <a:effectLst/>
                <a:ea typeface="ＭＳ Ｐゴシック"/>
              </a:rPr>
              <a:t> reports classified as </a:t>
            </a:r>
            <a:r>
              <a:rPr lang="en-AU" sz="1600" b="0">
                <a:solidFill>
                  <a:schemeClr val="tx1"/>
                </a:solidFill>
                <a:ea typeface="ＭＳ Ｐゴシック"/>
              </a:rPr>
              <a:t>protective intervention reports</a:t>
            </a:r>
          </a:p>
          <a:p>
            <a:pPr marL="285750" indent="-285750">
              <a:lnSpc>
                <a:spcPct val="150000"/>
              </a:lnSpc>
              <a:buFont typeface="Arial" panose="020B0604020202020204" pitchFamily="34" charset="0"/>
              <a:buChar char="•"/>
            </a:pPr>
            <a:r>
              <a:rPr lang="en-AU" sz="1600" b="1" i="0" u="none" strike="noStrike">
                <a:solidFill>
                  <a:schemeClr val="tx1"/>
                </a:solidFill>
                <a:effectLst/>
                <a:ea typeface="ＭＳ Ｐゴシック"/>
              </a:rPr>
              <a:t>Assesses</a:t>
            </a:r>
            <a:r>
              <a:rPr lang="en-AU" sz="1600" b="0" i="0" u="none" strike="noStrike">
                <a:solidFill>
                  <a:schemeClr val="tx1"/>
                </a:solidFill>
                <a:effectLst/>
                <a:ea typeface="ＭＳ Ｐゴシック"/>
              </a:rPr>
              <a:t> risk of harm </a:t>
            </a:r>
          </a:p>
          <a:p>
            <a:pPr marL="285750" indent="-285750">
              <a:lnSpc>
                <a:spcPct val="150000"/>
              </a:lnSpc>
              <a:buFont typeface="Arial" panose="020B0604020202020204" pitchFamily="34" charset="0"/>
              <a:buChar char="•"/>
            </a:pPr>
            <a:r>
              <a:rPr lang="en-AU" sz="1600" b="1" i="0">
                <a:solidFill>
                  <a:schemeClr val="tx1"/>
                </a:solidFill>
                <a:effectLst/>
                <a:ea typeface="ＭＳ Ｐゴシック"/>
              </a:rPr>
              <a:t>Develops </a:t>
            </a:r>
            <a:r>
              <a:rPr lang="en-AU" sz="1600" i="0">
                <a:solidFill>
                  <a:schemeClr val="tx1"/>
                </a:solidFill>
                <a:effectLst/>
                <a:ea typeface="ＭＳ Ｐゴシック"/>
              </a:rPr>
              <a:t>case plans where harm has been substantiated  </a:t>
            </a:r>
          </a:p>
          <a:p>
            <a:pPr marL="285750" indent="-285750" algn="l" rtl="0" fontAlgn="base">
              <a:lnSpc>
                <a:spcPct val="150000"/>
              </a:lnSpc>
              <a:buFont typeface="Arial" panose="020B0604020202020204" pitchFamily="34" charset="0"/>
              <a:buChar char="•"/>
            </a:pPr>
            <a:r>
              <a:rPr lang="en-AU" sz="1600" b="1" i="0" u="none" strike="noStrike">
                <a:solidFill>
                  <a:schemeClr val="tx1"/>
                </a:solidFill>
                <a:effectLst/>
                <a:ea typeface="ＭＳ Ｐゴシック"/>
              </a:rPr>
              <a:t>Refers</a:t>
            </a:r>
            <a:r>
              <a:rPr lang="en-AU" sz="1600" b="0" i="0" u="none" strike="noStrike">
                <a:solidFill>
                  <a:schemeClr val="tx1"/>
                </a:solidFill>
                <a:effectLst/>
                <a:ea typeface="ＭＳ Ｐゴシック"/>
              </a:rPr>
              <a:t> families to support services</a:t>
            </a:r>
            <a:r>
              <a:rPr lang="en-US" sz="1600" b="0" i="0">
                <a:solidFill>
                  <a:schemeClr val="tx1"/>
                </a:solidFill>
                <a:effectLst/>
                <a:ea typeface="ＭＳ Ｐゴシック"/>
              </a:rPr>
              <a:t>​ </a:t>
            </a:r>
            <a:endParaRPr lang="en-US" sz="1600">
              <a:solidFill>
                <a:schemeClr val="tx1"/>
              </a:solidFill>
              <a:ea typeface="ＭＳ Ｐゴシック"/>
            </a:endParaRPr>
          </a:p>
          <a:p>
            <a:pPr marL="285750" indent="-285750" algn="l" rtl="0" fontAlgn="base">
              <a:lnSpc>
                <a:spcPct val="150000"/>
              </a:lnSpc>
              <a:buFont typeface="Arial" panose="020B0604020202020204" pitchFamily="34" charset="0"/>
              <a:buChar char="•"/>
            </a:pPr>
            <a:r>
              <a:rPr lang="en-AU" sz="1600" b="1" i="0" u="none" strike="noStrike">
                <a:solidFill>
                  <a:schemeClr val="tx1"/>
                </a:solidFill>
                <a:effectLst/>
                <a:ea typeface="ＭＳ Ｐゴシック"/>
              </a:rPr>
              <a:t>Applies for protection orders </a:t>
            </a:r>
            <a:r>
              <a:rPr lang="en-AU" sz="1600" b="0" i="0" u="none" strike="noStrike">
                <a:solidFill>
                  <a:schemeClr val="tx1"/>
                </a:solidFill>
                <a:effectLst/>
                <a:ea typeface="ＭＳ Ｐゴシック"/>
              </a:rPr>
              <a:t>from the Children’s Court</a:t>
            </a:r>
            <a:r>
              <a:rPr lang="en-US" sz="1600" b="0" i="0">
                <a:solidFill>
                  <a:schemeClr val="tx1"/>
                </a:solidFill>
                <a:effectLst/>
                <a:ea typeface="ＭＳ Ｐゴシック"/>
              </a:rPr>
              <a:t>​</a:t>
            </a:r>
          </a:p>
          <a:p>
            <a:pPr marL="285750" indent="-285750">
              <a:lnSpc>
                <a:spcPct val="150000"/>
              </a:lnSpc>
              <a:buFont typeface="Arial" panose="020B0604020202020204" pitchFamily="34" charset="0"/>
              <a:buChar char="•"/>
            </a:pPr>
            <a:r>
              <a:rPr lang="en-AU" sz="1600" b="1">
                <a:solidFill>
                  <a:schemeClr val="tx1"/>
                </a:solidFill>
                <a:ea typeface="ＭＳ Ｐゴシック"/>
              </a:rPr>
              <a:t>Supervises</a:t>
            </a:r>
            <a:r>
              <a:rPr lang="en-AU" sz="1600" b="1" i="0" u="none" strike="noStrike">
                <a:solidFill>
                  <a:schemeClr val="tx1"/>
                </a:solidFill>
                <a:effectLst/>
                <a:ea typeface="ＭＳ Ｐゴシック"/>
              </a:rPr>
              <a:t> children on protection orders </a:t>
            </a:r>
            <a:r>
              <a:rPr lang="en-AU" sz="1600" b="0" i="0" u="none" strike="noStrike">
                <a:solidFill>
                  <a:schemeClr val="tx1"/>
                </a:solidFill>
                <a:effectLst/>
                <a:ea typeface="ＭＳ Ｐゴシック"/>
              </a:rPr>
              <a:t>until </a:t>
            </a:r>
            <a:r>
              <a:rPr lang="en-AU" sz="1600" b="0">
                <a:solidFill>
                  <a:schemeClr val="tx1"/>
                </a:solidFill>
                <a:ea typeface="ＭＳ Ｐゴシック"/>
              </a:rPr>
              <a:t>the order expires or their</a:t>
            </a:r>
            <a:r>
              <a:rPr lang="en-AU" sz="1600" b="0" i="0" u="none" strike="noStrike">
                <a:solidFill>
                  <a:schemeClr val="tx1"/>
                </a:solidFill>
                <a:effectLst/>
                <a:ea typeface="ＭＳ Ｐゴシック"/>
              </a:rPr>
              <a:t> 18th birthday or until they marry</a:t>
            </a:r>
            <a:endParaRPr lang="en-US" sz="1600" b="0" i="0">
              <a:solidFill>
                <a:schemeClr val="tx1"/>
              </a:solidFill>
              <a:effectLst/>
              <a:ea typeface="ＭＳ Ｐゴシック"/>
            </a:endParaRPr>
          </a:p>
        </p:txBody>
      </p:sp>
    </p:spTree>
    <p:extLst>
      <p:ext uri="{BB962C8B-B14F-4D97-AF65-F5344CB8AC3E}">
        <p14:creationId xmlns:p14="http://schemas.microsoft.com/office/powerpoint/2010/main" val="1594899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7A071-3BBF-3769-07F6-ABC184E291EE}"/>
              </a:ext>
            </a:extLst>
          </p:cNvPr>
          <p:cNvSpPr>
            <a:spLocks noGrp="1"/>
          </p:cNvSpPr>
          <p:nvPr>
            <p:ph type="title"/>
          </p:nvPr>
        </p:nvSpPr>
        <p:spPr/>
        <p:txBody>
          <a:bodyPr/>
          <a:lstStyle/>
          <a:p>
            <a:r>
              <a:rPr lang="en-AU">
                <a:ea typeface="ＭＳ Ｐゴシック"/>
              </a:rPr>
              <a:t>Child Protection process</a:t>
            </a:r>
          </a:p>
        </p:txBody>
      </p:sp>
      <p:sp>
        <p:nvSpPr>
          <p:cNvPr id="8" name="TextBox 7">
            <a:extLst>
              <a:ext uri="{FF2B5EF4-FFF2-40B4-BE49-F238E27FC236}">
                <a16:creationId xmlns:a16="http://schemas.microsoft.com/office/drawing/2014/main" id="{67F44303-1B46-5FA0-6DFD-73607A38BB67}"/>
              </a:ext>
            </a:extLst>
          </p:cNvPr>
          <p:cNvSpPr txBox="1"/>
          <p:nvPr/>
        </p:nvSpPr>
        <p:spPr>
          <a:xfrm>
            <a:off x="3781729" y="2096184"/>
            <a:ext cx="4117745" cy="461665"/>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AU" sz="2400"/>
              <a:t>Intake</a:t>
            </a:r>
          </a:p>
        </p:txBody>
      </p:sp>
      <p:sp>
        <p:nvSpPr>
          <p:cNvPr id="13" name="TextBox 12">
            <a:extLst>
              <a:ext uri="{FF2B5EF4-FFF2-40B4-BE49-F238E27FC236}">
                <a16:creationId xmlns:a16="http://schemas.microsoft.com/office/drawing/2014/main" id="{ABE3FA3E-C34B-9CBA-4A11-7A165A09173D}"/>
              </a:ext>
            </a:extLst>
          </p:cNvPr>
          <p:cNvSpPr txBox="1"/>
          <p:nvPr/>
        </p:nvSpPr>
        <p:spPr>
          <a:xfrm>
            <a:off x="3767842" y="3159812"/>
            <a:ext cx="4117745" cy="461665"/>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AU" sz="2400"/>
              <a:t>Investigation</a:t>
            </a:r>
          </a:p>
        </p:txBody>
      </p:sp>
      <p:sp>
        <p:nvSpPr>
          <p:cNvPr id="15" name="TextBox 14">
            <a:extLst>
              <a:ext uri="{FF2B5EF4-FFF2-40B4-BE49-F238E27FC236}">
                <a16:creationId xmlns:a16="http://schemas.microsoft.com/office/drawing/2014/main" id="{A8138CA6-F54D-AD76-06B8-B6E50BF81566}"/>
              </a:ext>
            </a:extLst>
          </p:cNvPr>
          <p:cNvSpPr txBox="1"/>
          <p:nvPr/>
        </p:nvSpPr>
        <p:spPr>
          <a:xfrm>
            <a:off x="3781074" y="4188412"/>
            <a:ext cx="4118400" cy="461665"/>
          </a:xfrm>
          <a:prstGeom prst="rect">
            <a:avLst/>
          </a:prstGeom>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AU" sz="2400"/>
              <a:t>Protective Intervention</a:t>
            </a:r>
          </a:p>
        </p:txBody>
      </p:sp>
      <p:sp>
        <p:nvSpPr>
          <p:cNvPr id="19" name="TextBox 18">
            <a:extLst>
              <a:ext uri="{FF2B5EF4-FFF2-40B4-BE49-F238E27FC236}">
                <a16:creationId xmlns:a16="http://schemas.microsoft.com/office/drawing/2014/main" id="{97DE116B-639B-11BA-6918-40B9E1DA703E}"/>
              </a:ext>
            </a:extLst>
          </p:cNvPr>
          <p:cNvSpPr txBox="1"/>
          <p:nvPr/>
        </p:nvSpPr>
        <p:spPr>
          <a:xfrm>
            <a:off x="3767514" y="5194020"/>
            <a:ext cx="4118400" cy="461665"/>
          </a:xfrm>
          <a:prstGeom prst="rect">
            <a:avLst/>
          </a:prstGeom>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AU" sz="2400"/>
              <a:t>Protection Order</a:t>
            </a:r>
          </a:p>
        </p:txBody>
      </p:sp>
      <p:sp>
        <p:nvSpPr>
          <p:cNvPr id="23" name="TextBox 22">
            <a:extLst>
              <a:ext uri="{FF2B5EF4-FFF2-40B4-BE49-F238E27FC236}">
                <a16:creationId xmlns:a16="http://schemas.microsoft.com/office/drawing/2014/main" id="{D1F4048E-6619-A99D-8A92-65F4A30D9CD0}"/>
              </a:ext>
            </a:extLst>
          </p:cNvPr>
          <p:cNvSpPr txBox="1"/>
          <p:nvPr/>
        </p:nvSpPr>
        <p:spPr>
          <a:xfrm>
            <a:off x="3800396" y="6199629"/>
            <a:ext cx="4118400" cy="461665"/>
          </a:xfrm>
          <a:prstGeom prst="rect">
            <a:avLst/>
          </a:prstGeom>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AU" sz="2400"/>
              <a:t>Closure</a:t>
            </a:r>
          </a:p>
        </p:txBody>
      </p:sp>
      <p:sp>
        <p:nvSpPr>
          <p:cNvPr id="27" name="TextBox 26">
            <a:extLst>
              <a:ext uri="{FF2B5EF4-FFF2-40B4-BE49-F238E27FC236}">
                <a16:creationId xmlns:a16="http://schemas.microsoft.com/office/drawing/2014/main" id="{9425D0C2-DA7A-798C-302F-A94FACD78C80}"/>
              </a:ext>
            </a:extLst>
          </p:cNvPr>
          <p:cNvSpPr txBox="1"/>
          <p:nvPr/>
        </p:nvSpPr>
        <p:spPr>
          <a:xfrm>
            <a:off x="481111" y="2257698"/>
            <a:ext cx="553998" cy="3278757"/>
          </a:xfrm>
          <a:prstGeom prst="rect">
            <a:avLst/>
          </a:prstGeom>
          <a:ln w="571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vert="vert270" wrap="square" rtlCol="0">
            <a:spAutoFit/>
          </a:bodyPr>
          <a:lstStyle/>
          <a:p>
            <a:pPr algn="ctr"/>
            <a:r>
              <a:rPr lang="en-AU" sz="2400">
                <a:solidFill>
                  <a:schemeClr val="tx1"/>
                </a:solidFill>
              </a:rPr>
              <a:t>The Orange Door</a:t>
            </a:r>
          </a:p>
        </p:txBody>
      </p:sp>
      <p:sp>
        <p:nvSpPr>
          <p:cNvPr id="3" name="Arrow: Left 2">
            <a:extLst>
              <a:ext uri="{FF2B5EF4-FFF2-40B4-BE49-F238E27FC236}">
                <a16:creationId xmlns:a16="http://schemas.microsoft.com/office/drawing/2014/main" id="{EA915B3E-7221-A9A8-006C-B29132385AA1}"/>
              </a:ext>
            </a:extLst>
          </p:cNvPr>
          <p:cNvSpPr/>
          <p:nvPr/>
        </p:nvSpPr>
        <p:spPr>
          <a:xfrm>
            <a:off x="1585257" y="3482604"/>
            <a:ext cx="1322203" cy="749904"/>
          </a:xfrm>
          <a:prstGeom prst="lef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CD8C6E91-6C15-02A3-7DB7-7D4AC0FC31A9}"/>
              </a:ext>
            </a:extLst>
          </p:cNvPr>
          <p:cNvSpPr txBox="1"/>
          <p:nvPr/>
        </p:nvSpPr>
        <p:spPr>
          <a:xfrm>
            <a:off x="3768538" y="1053819"/>
            <a:ext cx="4117745" cy="461665"/>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algn="ctr"/>
            <a:r>
              <a:rPr lang="en-AU" sz="2400">
                <a:latin typeface="Arial"/>
                <a:ea typeface="ＭＳ Ｐゴシック"/>
                <a:cs typeface="Arial"/>
              </a:rPr>
              <a:t>Report to Child Protection </a:t>
            </a:r>
            <a:endParaRPr lang="en-AU" sz="2400"/>
          </a:p>
        </p:txBody>
      </p:sp>
      <p:sp>
        <p:nvSpPr>
          <p:cNvPr id="9" name="Arrow: Right 8">
            <a:extLst>
              <a:ext uri="{FF2B5EF4-FFF2-40B4-BE49-F238E27FC236}">
                <a16:creationId xmlns:a16="http://schemas.microsoft.com/office/drawing/2014/main" id="{4F69D1CC-AAB6-E0FF-84EC-F8C7A941D017}"/>
              </a:ext>
            </a:extLst>
          </p:cNvPr>
          <p:cNvSpPr/>
          <p:nvPr/>
        </p:nvSpPr>
        <p:spPr>
          <a:xfrm>
            <a:off x="8668364" y="3522123"/>
            <a:ext cx="1142602" cy="749905"/>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17" name="Arrow: Down 16">
            <a:extLst>
              <a:ext uri="{FF2B5EF4-FFF2-40B4-BE49-F238E27FC236}">
                <a16:creationId xmlns:a16="http://schemas.microsoft.com/office/drawing/2014/main" id="{24B4A32E-9829-7A58-CF6F-6FFC1C1351E1}"/>
              </a:ext>
            </a:extLst>
          </p:cNvPr>
          <p:cNvSpPr/>
          <p:nvPr/>
        </p:nvSpPr>
        <p:spPr>
          <a:xfrm>
            <a:off x="5533286" y="1544949"/>
            <a:ext cx="466070" cy="64294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18" name="Arrow: Down 17">
            <a:extLst>
              <a:ext uri="{FF2B5EF4-FFF2-40B4-BE49-F238E27FC236}">
                <a16:creationId xmlns:a16="http://schemas.microsoft.com/office/drawing/2014/main" id="{BDEA1A2A-4AEC-C998-F99D-B27FFA9C50DA}"/>
              </a:ext>
            </a:extLst>
          </p:cNvPr>
          <p:cNvSpPr/>
          <p:nvPr/>
        </p:nvSpPr>
        <p:spPr>
          <a:xfrm>
            <a:off x="5533286" y="2578247"/>
            <a:ext cx="466070" cy="64294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20" name="Arrow: Down 19">
            <a:extLst>
              <a:ext uri="{FF2B5EF4-FFF2-40B4-BE49-F238E27FC236}">
                <a16:creationId xmlns:a16="http://schemas.microsoft.com/office/drawing/2014/main" id="{7FC83B01-3DBD-0B56-ECA0-266D12E2C74D}"/>
              </a:ext>
            </a:extLst>
          </p:cNvPr>
          <p:cNvSpPr/>
          <p:nvPr/>
        </p:nvSpPr>
        <p:spPr>
          <a:xfrm>
            <a:off x="5533286" y="3621477"/>
            <a:ext cx="466070" cy="64294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21" name="Arrow: Down 20">
            <a:extLst>
              <a:ext uri="{FF2B5EF4-FFF2-40B4-BE49-F238E27FC236}">
                <a16:creationId xmlns:a16="http://schemas.microsoft.com/office/drawing/2014/main" id="{BF53EAA4-2C5F-A747-A5B2-93C6A4081C4F}"/>
              </a:ext>
            </a:extLst>
          </p:cNvPr>
          <p:cNvSpPr/>
          <p:nvPr/>
        </p:nvSpPr>
        <p:spPr>
          <a:xfrm>
            <a:off x="5533286" y="4650077"/>
            <a:ext cx="466070" cy="64294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22" name="Arrow: Down 21">
            <a:extLst>
              <a:ext uri="{FF2B5EF4-FFF2-40B4-BE49-F238E27FC236}">
                <a16:creationId xmlns:a16="http://schemas.microsoft.com/office/drawing/2014/main" id="{4B995307-2FE4-56FB-78CB-938DAAA7F031}"/>
              </a:ext>
            </a:extLst>
          </p:cNvPr>
          <p:cNvSpPr/>
          <p:nvPr/>
        </p:nvSpPr>
        <p:spPr>
          <a:xfrm>
            <a:off x="5533286" y="5637238"/>
            <a:ext cx="466070" cy="64294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F08B5BB5-FEBB-2205-164E-5F4CC187AC39}"/>
              </a:ext>
            </a:extLst>
          </p:cNvPr>
          <p:cNvSpPr txBox="1"/>
          <p:nvPr/>
        </p:nvSpPr>
        <p:spPr>
          <a:xfrm>
            <a:off x="9867420" y="2267490"/>
            <a:ext cx="1015663" cy="3278757"/>
          </a:xfrm>
          <a:prstGeom prst="rect">
            <a:avLst/>
          </a:prstGeom>
          <a:ln w="38100"/>
        </p:spPr>
        <p:style>
          <a:lnRef idx="2">
            <a:schemeClr val="accent1"/>
          </a:lnRef>
          <a:fillRef idx="1">
            <a:schemeClr val="lt1"/>
          </a:fillRef>
          <a:effectRef idx="0">
            <a:schemeClr val="accent1"/>
          </a:effectRef>
          <a:fontRef idx="minor">
            <a:schemeClr val="dk1"/>
          </a:fontRef>
        </p:style>
        <p:txBody>
          <a:bodyPr vert="vert270" wrap="square" rtlCol="0">
            <a:spAutoFit/>
          </a:bodyPr>
          <a:lstStyle/>
          <a:p>
            <a:pPr algn="ctr"/>
            <a:r>
              <a:rPr lang="en-AU">
                <a:solidFill>
                  <a:schemeClr val="tx1"/>
                </a:solidFill>
              </a:rPr>
              <a:t>Aboriginal Child Specialist Advice and Support Service (ACSASS)  </a:t>
            </a:r>
          </a:p>
        </p:txBody>
      </p:sp>
      <p:sp>
        <p:nvSpPr>
          <p:cNvPr id="28" name="TextBox 27">
            <a:extLst>
              <a:ext uri="{FF2B5EF4-FFF2-40B4-BE49-F238E27FC236}">
                <a16:creationId xmlns:a16="http://schemas.microsoft.com/office/drawing/2014/main" id="{98643551-E3F6-7A87-2AE6-7DD4E4CF1583}"/>
              </a:ext>
            </a:extLst>
          </p:cNvPr>
          <p:cNvSpPr txBox="1"/>
          <p:nvPr/>
        </p:nvSpPr>
        <p:spPr>
          <a:xfrm>
            <a:off x="11005667" y="2257696"/>
            <a:ext cx="923330" cy="3278757"/>
          </a:xfrm>
          <a:prstGeom prst="rect">
            <a:avLst/>
          </a:prstGeom>
          <a:ln w="38100"/>
        </p:spPr>
        <p:style>
          <a:lnRef idx="2">
            <a:schemeClr val="accent1"/>
          </a:lnRef>
          <a:fillRef idx="1">
            <a:schemeClr val="lt1"/>
          </a:fillRef>
          <a:effectRef idx="0">
            <a:schemeClr val="accent1"/>
          </a:effectRef>
          <a:fontRef idx="minor">
            <a:schemeClr val="dk1"/>
          </a:fontRef>
        </p:style>
        <p:txBody>
          <a:bodyPr vert="vert270" wrap="square" rtlCol="0">
            <a:spAutoFit/>
          </a:bodyPr>
          <a:lstStyle>
            <a:defPPr>
              <a:defRPr lang="en-AU"/>
            </a:defPPr>
            <a:lvl1pPr algn="ctr">
              <a:defRPr sz="2400">
                <a:solidFill>
                  <a:schemeClr val="tx1"/>
                </a:solidFill>
              </a:defRPr>
            </a:lvl1pPr>
          </a:lstStyle>
          <a:p>
            <a:r>
              <a:rPr lang="en-AU"/>
              <a:t>Aboriginal Children in Care (ACAC)</a:t>
            </a:r>
          </a:p>
        </p:txBody>
      </p:sp>
      <p:sp>
        <p:nvSpPr>
          <p:cNvPr id="29" name="Left Brace 28">
            <a:extLst>
              <a:ext uri="{FF2B5EF4-FFF2-40B4-BE49-F238E27FC236}">
                <a16:creationId xmlns:a16="http://schemas.microsoft.com/office/drawing/2014/main" id="{B00CCB13-8ECD-CDBA-7C60-1CEBAA565F6E}"/>
              </a:ext>
            </a:extLst>
          </p:cNvPr>
          <p:cNvSpPr/>
          <p:nvPr/>
        </p:nvSpPr>
        <p:spPr>
          <a:xfrm>
            <a:off x="3012184" y="2096184"/>
            <a:ext cx="620984" cy="4565110"/>
          </a:xfrm>
          <a:prstGeom prst="leftBrace">
            <a:avLst/>
          </a:prstGeom>
          <a:ln w="5715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30" name="Left Brace 29">
            <a:extLst>
              <a:ext uri="{FF2B5EF4-FFF2-40B4-BE49-F238E27FC236}">
                <a16:creationId xmlns:a16="http://schemas.microsoft.com/office/drawing/2014/main" id="{3882A0B4-C4B6-7190-F133-9663A0586C18}"/>
              </a:ext>
            </a:extLst>
          </p:cNvPr>
          <p:cNvSpPr/>
          <p:nvPr/>
        </p:nvSpPr>
        <p:spPr>
          <a:xfrm rot="10800000">
            <a:off x="8090260" y="2096183"/>
            <a:ext cx="466069" cy="4650502"/>
          </a:xfrm>
          <a:prstGeom prst="leftBrace">
            <a:avLst/>
          </a:prstGeom>
          <a:ln w="5715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4244318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89CBC-BB48-40EF-709E-5EDB56FF788F}"/>
              </a:ext>
            </a:extLst>
          </p:cNvPr>
          <p:cNvSpPr>
            <a:spLocks noGrp="1"/>
          </p:cNvSpPr>
          <p:nvPr>
            <p:ph type="title"/>
          </p:nvPr>
        </p:nvSpPr>
        <p:spPr/>
        <p:txBody>
          <a:bodyPr/>
          <a:lstStyle/>
          <a:p>
            <a:r>
              <a:rPr lang="en-AU">
                <a:ea typeface="ＭＳ Ｐゴシック"/>
              </a:rPr>
              <a:t>When is a child in need of protection?</a:t>
            </a:r>
            <a:endParaRPr lang="en-AU"/>
          </a:p>
        </p:txBody>
      </p:sp>
      <p:sp>
        <p:nvSpPr>
          <p:cNvPr id="5" name="Rectangle 4">
            <a:extLst>
              <a:ext uri="{FF2B5EF4-FFF2-40B4-BE49-F238E27FC236}">
                <a16:creationId xmlns:a16="http://schemas.microsoft.com/office/drawing/2014/main" id="{B56DE1EB-0D5E-1660-A415-5A55E863C547}"/>
              </a:ext>
            </a:extLst>
          </p:cNvPr>
          <p:cNvSpPr/>
          <p:nvPr/>
        </p:nvSpPr>
        <p:spPr>
          <a:xfrm>
            <a:off x="257175" y="1359026"/>
            <a:ext cx="11152413" cy="302895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l" rtl="0" fontAlgn="base">
              <a:lnSpc>
                <a:spcPct val="150000"/>
              </a:lnSpc>
            </a:pPr>
            <a:r>
              <a:rPr lang="en-AU" b="0" i="0" u="none" strike="noStrike">
                <a:solidFill>
                  <a:srgbClr val="10253F"/>
                </a:solidFill>
                <a:effectLst/>
                <a:latin typeface="Arial"/>
                <a:ea typeface="ＭＳ Ｐゴシック"/>
              </a:rPr>
              <a:t>Section 162 of the CYFA 2005 provides the definition of when a child is in need of protection:</a:t>
            </a:r>
          </a:p>
          <a:p>
            <a:pPr marL="285750" indent="-285750" algn="l" rtl="0" fontAlgn="base">
              <a:lnSpc>
                <a:spcPct val="150000"/>
              </a:lnSpc>
              <a:buFont typeface="Arial"/>
              <a:buChar char="•"/>
            </a:pPr>
            <a:r>
              <a:rPr lang="en-AU" b="0" i="0" u="none" strike="noStrike">
                <a:solidFill>
                  <a:srgbClr val="10253F"/>
                </a:solidFill>
                <a:effectLst/>
                <a:latin typeface="Arial"/>
                <a:ea typeface="ＭＳ Ｐゴシック"/>
              </a:rPr>
              <a:t>The parents cannot be located, are dead or incapacitated and no other suitable person can be found</a:t>
            </a:r>
            <a:r>
              <a:rPr lang="en-US" b="0" i="0">
                <a:solidFill>
                  <a:srgbClr val="10253F"/>
                </a:solidFill>
                <a:effectLst/>
                <a:latin typeface="Arial"/>
                <a:ea typeface="ＭＳ Ｐゴシック"/>
              </a:rPr>
              <a:t>​</a:t>
            </a:r>
            <a:endParaRPr lang="en-US" b="0" i="0">
              <a:solidFill>
                <a:srgbClr val="000000"/>
              </a:solidFill>
              <a:effectLst/>
              <a:latin typeface="Arial"/>
              <a:ea typeface="ＭＳ Ｐゴシック"/>
            </a:endParaRPr>
          </a:p>
          <a:p>
            <a:pPr marL="285750" lvl="1" indent="-285750">
              <a:lnSpc>
                <a:spcPct val="150000"/>
              </a:lnSpc>
              <a:spcBef>
                <a:spcPts val="800"/>
              </a:spcBef>
              <a:buFont typeface="Arial"/>
              <a:buChar char="•"/>
            </a:pPr>
            <a:r>
              <a:rPr lang="en-AU" b="0" i="0" u="none" strike="noStrike">
                <a:solidFill>
                  <a:srgbClr val="10253F"/>
                </a:solidFill>
                <a:effectLst/>
                <a:latin typeface="Arial"/>
                <a:ea typeface="ＭＳ Ｐゴシック"/>
                <a:cs typeface="Arial"/>
              </a:rPr>
              <a:t>The child has suffered or is likely to suffer significant</a:t>
            </a:r>
            <a:r>
              <a:rPr lang="en-US" b="0" i="0">
                <a:solidFill>
                  <a:srgbClr val="10253F"/>
                </a:solidFill>
                <a:effectLst/>
                <a:latin typeface="Arial"/>
                <a:ea typeface="ＭＳ Ｐゴシック"/>
                <a:cs typeface="Arial"/>
              </a:rPr>
              <a:t>​ physical </a:t>
            </a:r>
            <a:r>
              <a:rPr lang="en-US" i="0">
                <a:solidFill>
                  <a:srgbClr val="10253F"/>
                </a:solidFill>
                <a:effectLst/>
                <a:latin typeface="Arial"/>
                <a:ea typeface="ＭＳ Ｐゴシック"/>
                <a:cs typeface="Arial"/>
              </a:rPr>
              <a:t>har</a:t>
            </a:r>
            <a:r>
              <a:rPr lang="en-US">
                <a:solidFill>
                  <a:srgbClr val="10253F"/>
                </a:solidFill>
                <a:latin typeface="Arial"/>
                <a:ea typeface="ＭＳ Ｐゴシック"/>
                <a:cs typeface="Arial"/>
              </a:rPr>
              <a:t>m</a:t>
            </a:r>
            <a:r>
              <a:rPr lang="en-US" b="0">
                <a:solidFill>
                  <a:srgbClr val="10253F"/>
                </a:solidFill>
                <a:latin typeface="Arial"/>
                <a:ea typeface="ＭＳ Ｐゴシック"/>
                <a:cs typeface="Arial"/>
              </a:rPr>
              <a:t>, sexual abuse, emotional/psychological harm or neglect </a:t>
            </a:r>
            <a:r>
              <a:rPr lang="en-US" b="1" i="0">
                <a:solidFill>
                  <a:srgbClr val="10253F"/>
                </a:solidFill>
                <a:effectLst/>
                <a:latin typeface="Arial"/>
                <a:ea typeface="ＭＳ Ｐゴシック"/>
                <a:cs typeface="Arial"/>
              </a:rPr>
              <a:t>AND</a:t>
            </a:r>
            <a:r>
              <a:rPr lang="en-US" i="0">
                <a:solidFill>
                  <a:srgbClr val="10253F"/>
                </a:solidFill>
                <a:effectLst/>
                <a:latin typeface="Arial"/>
                <a:ea typeface="ＭＳ Ｐゴシック"/>
                <a:cs typeface="Arial"/>
              </a:rPr>
              <a:t> </a:t>
            </a:r>
            <a:r>
              <a:rPr lang="en-AU" b="0" i="0" u="none" strike="noStrike">
                <a:solidFill>
                  <a:srgbClr val="10253F"/>
                </a:solidFill>
                <a:effectLst/>
                <a:latin typeface="Arial"/>
                <a:ea typeface="ＭＳ Ｐゴシック"/>
                <a:cs typeface="Arial"/>
              </a:rPr>
              <a:t>the child’s parents have not protected or are unlikely to protect the child</a:t>
            </a:r>
            <a:r>
              <a:rPr lang="en-US" b="0" i="0">
                <a:solidFill>
                  <a:srgbClr val="10253F"/>
                </a:solidFill>
                <a:effectLst/>
                <a:latin typeface="Arial"/>
                <a:ea typeface="ＭＳ Ｐゴシック"/>
                <a:cs typeface="Arial"/>
              </a:rPr>
              <a:t>​</a:t>
            </a:r>
            <a:endParaRPr lang="en-US">
              <a:solidFill>
                <a:srgbClr val="000000"/>
              </a:solidFill>
              <a:latin typeface="Arial"/>
              <a:ea typeface="ＭＳ Ｐゴシック"/>
              <a:cs typeface="Arial"/>
            </a:endParaRPr>
          </a:p>
          <a:p>
            <a:pPr marL="285750" lvl="1" indent="-285750">
              <a:lnSpc>
                <a:spcPct val="150000"/>
              </a:lnSpc>
              <a:spcBef>
                <a:spcPts val="800"/>
              </a:spcBef>
              <a:buFont typeface="Arial"/>
              <a:buChar char="•"/>
            </a:pPr>
            <a:r>
              <a:rPr lang="en-AU" b="0" i="0" u="none" strike="noStrike">
                <a:solidFill>
                  <a:srgbClr val="10253F"/>
                </a:solidFill>
                <a:effectLst/>
                <a:latin typeface="Arial"/>
                <a:ea typeface="ＭＳ Ｐゴシック"/>
                <a:cs typeface="Arial"/>
              </a:rPr>
              <a:t>The child is in need of therapeutic treatment for sexually abusive behaviours</a:t>
            </a:r>
            <a:r>
              <a:rPr lang="en-US" b="0" i="0">
                <a:solidFill>
                  <a:srgbClr val="10253F"/>
                </a:solidFill>
                <a:effectLst/>
                <a:latin typeface="Arial"/>
                <a:ea typeface="ＭＳ Ｐゴシック"/>
                <a:cs typeface="Arial"/>
              </a:rPr>
              <a:t>​</a:t>
            </a:r>
            <a:endParaRPr lang="en-US" b="0" i="0">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EACE344F-3A3A-328E-F116-692EB798A1CF}"/>
              </a:ext>
            </a:extLst>
          </p:cNvPr>
          <p:cNvSpPr/>
          <p:nvPr/>
        </p:nvSpPr>
        <p:spPr>
          <a:xfrm>
            <a:off x="3151416" y="4681787"/>
            <a:ext cx="5208815" cy="1970040"/>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marL="182880" algn="ctr" fontAlgn="base">
              <a:lnSpc>
                <a:spcPct val="110000"/>
              </a:lnSpc>
              <a:spcBef>
                <a:spcPts val="800"/>
              </a:spcBef>
              <a:spcAft>
                <a:spcPts val="800"/>
              </a:spcAft>
            </a:pPr>
            <a:r>
              <a:rPr lang="en-AU" sz="1800" b="1" kern="1200">
                <a:solidFill>
                  <a:srgbClr val="000000"/>
                </a:solidFill>
                <a:effectLst/>
                <a:latin typeface="Arial" panose="020B0604020202020204" pitchFamily="34" charset="0"/>
                <a:ea typeface="MS PGothic" panose="020B0600070205080204" pitchFamily="34" charset="-128"/>
                <a:cs typeface="MS PGothic" panose="020B0600070205080204" pitchFamily="34" charset="-128"/>
              </a:rPr>
              <a:t>Harm </a:t>
            </a:r>
            <a:r>
              <a:rPr lang="en-AU" sz="1800" kern="1200">
                <a:solidFill>
                  <a:srgbClr val="000000"/>
                </a:solidFill>
                <a:effectLst/>
                <a:latin typeface="Arial" panose="020B0604020202020204" pitchFamily="34" charset="0"/>
                <a:ea typeface="MS PGothic" panose="020B0600070205080204" pitchFamily="34" charset="-128"/>
                <a:cs typeface="MS PGothic" panose="020B0600070205080204" pitchFamily="34" charset="-128"/>
              </a:rPr>
              <a:t>may be constituted by a single act, omission or circumstance or accumulate through a series of continuing acts, omissions or circumstances</a:t>
            </a:r>
          </a:p>
        </p:txBody>
      </p:sp>
      <p:pic>
        <p:nvPicPr>
          <p:cNvPr id="10" name="Graphic 9">
            <a:extLst>
              <a:ext uri="{FF2B5EF4-FFF2-40B4-BE49-F238E27FC236}">
                <a16:creationId xmlns:a16="http://schemas.microsoft.com/office/drawing/2014/main" id="{39BA2A61-BBA4-8753-E3D5-AF68824F576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7380" y="3984499"/>
            <a:ext cx="2504391" cy="2504391"/>
          </a:xfrm>
          <a:prstGeom prst="rect">
            <a:avLst/>
          </a:prstGeom>
        </p:spPr>
      </p:pic>
    </p:spTree>
    <p:extLst>
      <p:ext uri="{BB962C8B-B14F-4D97-AF65-F5344CB8AC3E}">
        <p14:creationId xmlns:p14="http://schemas.microsoft.com/office/powerpoint/2010/main" val="1009049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53DD-2B5F-DDDD-4E8D-39E2FEA78E32}"/>
              </a:ext>
            </a:extLst>
          </p:cNvPr>
          <p:cNvSpPr>
            <a:spLocks noGrp="1"/>
          </p:cNvSpPr>
          <p:nvPr>
            <p:ph type="title"/>
          </p:nvPr>
        </p:nvSpPr>
        <p:spPr/>
        <p:txBody>
          <a:bodyPr/>
          <a:lstStyle/>
          <a:p>
            <a:r>
              <a:rPr lang="en-AU">
                <a:ea typeface="ＭＳ Ｐゴシック"/>
              </a:rPr>
              <a:t>Legislation and Protective Orders </a:t>
            </a:r>
            <a:endParaRPr lang="en-AU"/>
          </a:p>
        </p:txBody>
      </p:sp>
      <p:sp>
        <p:nvSpPr>
          <p:cNvPr id="5" name="Rectangle 4">
            <a:extLst>
              <a:ext uri="{FF2B5EF4-FFF2-40B4-BE49-F238E27FC236}">
                <a16:creationId xmlns:a16="http://schemas.microsoft.com/office/drawing/2014/main" id="{F778E26D-F713-1F38-C690-A9A6546284ED}"/>
              </a:ext>
            </a:extLst>
          </p:cNvPr>
          <p:cNvSpPr/>
          <p:nvPr/>
        </p:nvSpPr>
        <p:spPr>
          <a:xfrm>
            <a:off x="317040" y="1244097"/>
            <a:ext cx="11612123" cy="893433"/>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spcBef>
                <a:spcPts val="0"/>
              </a:spcBef>
            </a:pPr>
            <a:r>
              <a:rPr lang="en-AU" sz="1600" b="1" i="1">
                <a:solidFill>
                  <a:schemeClr val="tx1"/>
                </a:solidFill>
                <a:ea typeface="ＭＳ Ｐゴシック"/>
              </a:rPr>
              <a:t>Children, Youth and Families Act 2005 </a:t>
            </a:r>
            <a:r>
              <a:rPr lang="en-AU" sz="1600" b="1">
                <a:solidFill>
                  <a:schemeClr val="tx1"/>
                </a:solidFill>
                <a:ea typeface="ＭＳ Ｐゴシック"/>
              </a:rPr>
              <a:t>(CYFA)</a:t>
            </a:r>
          </a:p>
          <a:p>
            <a:pPr marL="0" lvl="1" algn="ctr">
              <a:lnSpc>
                <a:spcPct val="150000"/>
              </a:lnSpc>
              <a:spcBef>
                <a:spcPts val="0"/>
              </a:spcBef>
              <a:defRPr/>
            </a:pPr>
            <a:r>
              <a:rPr lang="en-AU" altLang="x-none" sz="1600">
                <a:ea typeface="ＭＳ Ｐゴシック"/>
              </a:rPr>
              <a:t>The Act applies to Child Protection, Community Based Child and Family Services, Children’s Court and Youth Justice</a:t>
            </a:r>
            <a:endParaRPr lang="en-AU" altLang="x-none" sz="1600">
              <a:ea typeface="ＭＳ Ｐゴシック"/>
              <a:cs typeface="Arial"/>
            </a:endParaRPr>
          </a:p>
        </p:txBody>
      </p:sp>
      <p:sp>
        <p:nvSpPr>
          <p:cNvPr id="6" name="Rectangle 5">
            <a:extLst>
              <a:ext uri="{FF2B5EF4-FFF2-40B4-BE49-F238E27FC236}">
                <a16:creationId xmlns:a16="http://schemas.microsoft.com/office/drawing/2014/main" id="{C7A9AD55-E779-B2C2-1018-2DF47F0C5F7F}"/>
              </a:ext>
            </a:extLst>
          </p:cNvPr>
          <p:cNvSpPr/>
          <p:nvPr/>
        </p:nvSpPr>
        <p:spPr>
          <a:xfrm>
            <a:off x="317040" y="2213679"/>
            <a:ext cx="3790951" cy="330085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spcBef>
                <a:spcPts val="0"/>
              </a:spcBef>
              <a:spcAft>
                <a:spcPts val="0"/>
              </a:spcAft>
            </a:pPr>
            <a:r>
              <a:rPr lang="en-AU" altLang="en-US" sz="1600" b="1">
                <a:solidFill>
                  <a:schemeClr val="tx1"/>
                </a:solidFill>
                <a:ea typeface="Arial Unicode MS"/>
                <a:cs typeface="Arial Unicode MS"/>
              </a:rPr>
              <a:t>Best interests and decision-making principles guide practice for: </a:t>
            </a:r>
          </a:p>
          <a:p>
            <a:pPr algn="ctr">
              <a:spcBef>
                <a:spcPts val="0"/>
              </a:spcBef>
              <a:spcAft>
                <a:spcPts val="0"/>
              </a:spcAft>
            </a:pPr>
            <a:endParaRPr lang="en-AU" altLang="en-US" sz="1600" b="1">
              <a:solidFill>
                <a:schemeClr val="tx1"/>
              </a:solidFill>
              <a:ea typeface="Arial Unicode MS" pitchFamily="34" charset="-128"/>
              <a:cs typeface="Arial Unicode MS" pitchFamily="34" charset="-128"/>
            </a:endParaRPr>
          </a:p>
          <a:p>
            <a:pPr marL="455613" lvl="1" indent="-455613">
              <a:lnSpc>
                <a:spcPct val="150000"/>
              </a:lnSpc>
              <a:spcBef>
                <a:spcPts val="0"/>
              </a:spcBef>
              <a:buFont typeface="Arial" panose="020B0604020202020204" pitchFamily="34" charset="0"/>
              <a:buChar char="•"/>
            </a:pPr>
            <a:r>
              <a:rPr lang="en-AU" altLang="en-US" sz="1600">
                <a:ea typeface="Geneva"/>
                <a:cs typeface="Arial"/>
              </a:rPr>
              <a:t>Children’s Court</a:t>
            </a:r>
          </a:p>
          <a:p>
            <a:pPr marL="455613" lvl="1" indent="-455613">
              <a:lnSpc>
                <a:spcPct val="150000"/>
              </a:lnSpc>
              <a:spcBef>
                <a:spcPts val="0"/>
              </a:spcBef>
              <a:buFont typeface="Arial" panose="020B0604020202020204" pitchFamily="34" charset="0"/>
              <a:buChar char="•"/>
            </a:pPr>
            <a:r>
              <a:rPr lang="en-AU" altLang="en-US" sz="1600">
                <a:ea typeface="Geneva"/>
                <a:cs typeface="Arial"/>
              </a:rPr>
              <a:t>Child Protection</a:t>
            </a:r>
          </a:p>
          <a:p>
            <a:pPr marL="455613" lvl="1" indent="-455613">
              <a:lnSpc>
                <a:spcPct val="150000"/>
              </a:lnSpc>
              <a:spcBef>
                <a:spcPts val="0"/>
              </a:spcBef>
              <a:buFont typeface="Arial" panose="020B0604020202020204" pitchFamily="34" charset="0"/>
              <a:buChar char="•"/>
            </a:pPr>
            <a:r>
              <a:rPr lang="en-AU" altLang="en-US" sz="1600">
                <a:ea typeface="Geneva"/>
                <a:cs typeface="Arial"/>
              </a:rPr>
              <a:t>Community service organisations</a:t>
            </a:r>
          </a:p>
          <a:p>
            <a:pPr marL="455613" lvl="1" indent="-455613">
              <a:lnSpc>
                <a:spcPct val="150000"/>
              </a:lnSpc>
              <a:spcBef>
                <a:spcPts val="0"/>
              </a:spcBef>
              <a:buFont typeface="Arial" panose="020B0604020202020204" pitchFamily="34" charset="0"/>
              <a:buChar char="•"/>
            </a:pPr>
            <a:r>
              <a:rPr lang="en-AU" altLang="en-US" sz="1600">
                <a:ea typeface="Arial Unicode MS"/>
                <a:cs typeface="Arial"/>
              </a:rPr>
              <a:t>Aboriginal Community Controlled Organisations</a:t>
            </a:r>
          </a:p>
        </p:txBody>
      </p:sp>
      <p:sp>
        <p:nvSpPr>
          <p:cNvPr id="9" name="Rectangle 8">
            <a:extLst>
              <a:ext uri="{FF2B5EF4-FFF2-40B4-BE49-F238E27FC236}">
                <a16:creationId xmlns:a16="http://schemas.microsoft.com/office/drawing/2014/main" id="{DC01808D-2963-D2A5-9518-4C31CCDFD8D2}"/>
              </a:ext>
            </a:extLst>
          </p:cNvPr>
          <p:cNvSpPr/>
          <p:nvPr/>
        </p:nvSpPr>
        <p:spPr>
          <a:xfrm>
            <a:off x="4173420" y="2213679"/>
            <a:ext cx="3845157" cy="33008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spcBef>
                <a:spcPts val="0"/>
              </a:spcBef>
              <a:spcAft>
                <a:spcPts val="0"/>
              </a:spcAft>
            </a:pPr>
            <a:r>
              <a:rPr lang="en-AU" altLang="en-US" sz="1600" b="1">
                <a:solidFill>
                  <a:schemeClr val="tx1"/>
                </a:solidFill>
                <a:ea typeface="Arial Unicode MS"/>
                <a:cs typeface="Arial Unicode MS"/>
              </a:rPr>
              <a:t>The Court can make these orders if a child is need of protection:</a:t>
            </a:r>
            <a:endParaRPr lang="en-AU" altLang="en-US" sz="1600" b="1">
              <a:solidFill>
                <a:schemeClr val="tx1"/>
              </a:solidFill>
              <a:ea typeface="Arial Unicode MS" pitchFamily="34" charset="-128"/>
              <a:cs typeface="Arial Unicode MS" pitchFamily="34" charset="-128"/>
            </a:endParaRPr>
          </a:p>
          <a:p>
            <a:pPr algn="l" rtl="0" fontAlgn="base">
              <a:spcBef>
                <a:spcPts val="0"/>
              </a:spcBef>
            </a:pPr>
            <a:endParaRPr lang="en-US" sz="1600" b="0" i="0" u="none" strike="noStrike">
              <a:solidFill>
                <a:srgbClr val="000000"/>
              </a:solidFill>
              <a:effectLst/>
              <a:cs typeface="Arial"/>
            </a:endParaRPr>
          </a:p>
          <a:p>
            <a:pPr marL="342900" indent="-342900" algn="l" rtl="0" fontAlgn="base">
              <a:lnSpc>
                <a:spcPct val="150000"/>
              </a:lnSpc>
              <a:spcBef>
                <a:spcPts val="0"/>
              </a:spcBef>
              <a:buFont typeface="+mj-lt"/>
              <a:buChar char="•"/>
            </a:pPr>
            <a:r>
              <a:rPr lang="en-AU" sz="1600" b="0" i="0" u="none" strike="noStrike">
                <a:solidFill>
                  <a:srgbClr val="000000"/>
                </a:solidFill>
                <a:effectLst/>
                <a:ea typeface="ＭＳ Ｐゴシック"/>
                <a:cs typeface="Arial"/>
              </a:rPr>
              <a:t>Family Preservation Order</a:t>
            </a:r>
            <a:r>
              <a:rPr lang="en-US" sz="1600" b="0" i="0">
                <a:solidFill>
                  <a:srgbClr val="000000"/>
                </a:solidFill>
                <a:effectLst/>
                <a:ea typeface="ＭＳ Ｐゴシック"/>
                <a:cs typeface="Arial"/>
              </a:rPr>
              <a:t>​</a:t>
            </a:r>
          </a:p>
          <a:p>
            <a:pPr marL="342900" indent="-342900" algn="l" rtl="0" fontAlgn="base">
              <a:lnSpc>
                <a:spcPct val="150000"/>
              </a:lnSpc>
              <a:spcBef>
                <a:spcPts val="0"/>
              </a:spcBef>
              <a:buFont typeface="+mj-lt"/>
              <a:buChar char="•"/>
            </a:pPr>
            <a:r>
              <a:rPr lang="en-AU" sz="1600" b="0" i="0" u="none" strike="noStrike">
                <a:solidFill>
                  <a:srgbClr val="000000"/>
                </a:solidFill>
                <a:effectLst/>
                <a:ea typeface="ＭＳ Ｐゴシック"/>
                <a:cs typeface="Arial"/>
              </a:rPr>
              <a:t>Family Reunification Order </a:t>
            </a:r>
            <a:r>
              <a:rPr lang="en-US" sz="1600" b="0" i="0">
                <a:solidFill>
                  <a:srgbClr val="000000"/>
                </a:solidFill>
                <a:effectLst/>
                <a:ea typeface="ＭＳ Ｐゴシック"/>
                <a:cs typeface="Arial"/>
              </a:rPr>
              <a:t>​</a:t>
            </a:r>
          </a:p>
          <a:p>
            <a:pPr marL="342900" indent="-342900" algn="l" rtl="0" fontAlgn="base">
              <a:lnSpc>
                <a:spcPct val="150000"/>
              </a:lnSpc>
              <a:spcBef>
                <a:spcPts val="0"/>
              </a:spcBef>
              <a:buFont typeface="+mj-lt"/>
              <a:buChar char="•"/>
            </a:pPr>
            <a:r>
              <a:rPr lang="en-AU" sz="1600" b="0" i="0" u="none" strike="noStrike">
                <a:solidFill>
                  <a:srgbClr val="000000"/>
                </a:solidFill>
                <a:effectLst/>
                <a:ea typeface="ＭＳ Ｐゴシック"/>
                <a:cs typeface="Arial"/>
              </a:rPr>
              <a:t>Care by Secretary Order </a:t>
            </a:r>
            <a:r>
              <a:rPr lang="en-US" sz="1600" b="0" i="0">
                <a:solidFill>
                  <a:srgbClr val="000000"/>
                </a:solidFill>
                <a:effectLst/>
                <a:ea typeface="ＭＳ Ｐゴシック"/>
                <a:cs typeface="Arial"/>
              </a:rPr>
              <a:t>​</a:t>
            </a:r>
          </a:p>
          <a:p>
            <a:pPr marL="342900" indent="-342900" algn="l" rtl="0" fontAlgn="base">
              <a:lnSpc>
                <a:spcPct val="150000"/>
              </a:lnSpc>
              <a:spcBef>
                <a:spcPts val="0"/>
              </a:spcBef>
              <a:buFont typeface="+mj-lt"/>
              <a:buChar char="•"/>
            </a:pPr>
            <a:r>
              <a:rPr lang="en-AU" sz="1600" b="0" i="0" u="none" strike="noStrike">
                <a:solidFill>
                  <a:srgbClr val="000000"/>
                </a:solidFill>
                <a:effectLst/>
                <a:ea typeface="ＭＳ Ｐゴシック"/>
                <a:cs typeface="Arial"/>
              </a:rPr>
              <a:t>Long Term Care Order</a:t>
            </a:r>
            <a:r>
              <a:rPr lang="en-US" sz="1600" b="0" i="0">
                <a:solidFill>
                  <a:srgbClr val="000000"/>
                </a:solidFill>
                <a:effectLst/>
                <a:ea typeface="ＭＳ Ｐゴシック"/>
                <a:cs typeface="Arial"/>
              </a:rPr>
              <a:t>​</a:t>
            </a:r>
          </a:p>
          <a:p>
            <a:pPr marL="342900" indent="-342900" algn="l" rtl="0" fontAlgn="base">
              <a:lnSpc>
                <a:spcPct val="150000"/>
              </a:lnSpc>
              <a:spcBef>
                <a:spcPts val="0"/>
              </a:spcBef>
              <a:buFont typeface="+mj-lt"/>
              <a:buChar char="•"/>
            </a:pPr>
            <a:r>
              <a:rPr lang="en-AU" sz="1600" b="0" i="0" u="none" strike="noStrike">
                <a:solidFill>
                  <a:srgbClr val="000000"/>
                </a:solidFill>
                <a:effectLst/>
                <a:ea typeface="ＭＳ Ｐゴシック"/>
                <a:cs typeface="Arial"/>
              </a:rPr>
              <a:t>Permanent Care Order</a:t>
            </a:r>
            <a:endParaRPr lang="en-AU" sz="1600">
              <a:solidFill>
                <a:srgbClr val="000000"/>
              </a:solidFill>
              <a:ea typeface="ＭＳ Ｐゴシック"/>
              <a:cs typeface="Arial"/>
            </a:endParaRPr>
          </a:p>
        </p:txBody>
      </p:sp>
      <p:sp>
        <p:nvSpPr>
          <p:cNvPr id="10" name="Rectangle 9">
            <a:extLst>
              <a:ext uri="{FF2B5EF4-FFF2-40B4-BE49-F238E27FC236}">
                <a16:creationId xmlns:a16="http://schemas.microsoft.com/office/drawing/2014/main" id="{F2164BC0-83A6-68CF-A200-2D6A30786586}"/>
              </a:ext>
            </a:extLst>
          </p:cNvPr>
          <p:cNvSpPr/>
          <p:nvPr/>
        </p:nvSpPr>
        <p:spPr>
          <a:xfrm>
            <a:off x="8084006" y="2213678"/>
            <a:ext cx="3845157" cy="33004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spcBef>
                <a:spcPts val="0"/>
              </a:spcBef>
              <a:spcAft>
                <a:spcPts val="0"/>
              </a:spcAft>
            </a:pPr>
            <a:endParaRPr lang="en-AU" altLang="en-US" sz="1600" b="1">
              <a:solidFill>
                <a:schemeClr val="tx1"/>
              </a:solidFill>
              <a:ea typeface="Arial Unicode MS"/>
              <a:cs typeface="Arial Unicode MS"/>
            </a:endParaRPr>
          </a:p>
          <a:p>
            <a:pPr algn="ctr">
              <a:spcBef>
                <a:spcPts val="0"/>
              </a:spcBef>
              <a:spcAft>
                <a:spcPts val="0"/>
              </a:spcAft>
            </a:pPr>
            <a:r>
              <a:rPr lang="en-AU" altLang="en-US" sz="1600" b="1">
                <a:solidFill>
                  <a:schemeClr val="tx1"/>
                </a:solidFill>
                <a:ea typeface="Arial Unicode MS"/>
                <a:cs typeface="Arial Unicode MS"/>
              </a:rPr>
              <a:t>The Court can also make these types of orders:</a:t>
            </a:r>
          </a:p>
          <a:p>
            <a:pPr algn="ctr">
              <a:spcBef>
                <a:spcPts val="0"/>
              </a:spcBef>
              <a:spcAft>
                <a:spcPts val="0"/>
              </a:spcAft>
            </a:pPr>
            <a:endParaRPr lang="en-US" sz="1600" b="0" i="0" u="none" strike="noStrike">
              <a:solidFill>
                <a:srgbClr val="000000"/>
              </a:solidFill>
              <a:effectLst/>
              <a:cs typeface="Arial"/>
            </a:endParaRPr>
          </a:p>
          <a:p>
            <a:pPr marL="342900" indent="-342900">
              <a:lnSpc>
                <a:spcPct val="150000"/>
              </a:lnSpc>
              <a:spcBef>
                <a:spcPts val="0"/>
              </a:spcBef>
              <a:spcAft>
                <a:spcPts val="0"/>
              </a:spcAft>
              <a:buFont typeface="+mj-lt"/>
              <a:buChar char="•"/>
            </a:pPr>
            <a:r>
              <a:rPr lang="en-AU" sz="1600">
                <a:solidFill>
                  <a:srgbClr val="000000"/>
                </a:solidFill>
                <a:ea typeface="ＭＳ Ｐゴシック"/>
                <a:cs typeface="Arial"/>
              </a:rPr>
              <a:t>Undertaking</a:t>
            </a:r>
            <a:r>
              <a:rPr lang="en-US" sz="1600">
                <a:solidFill>
                  <a:srgbClr val="000000"/>
                </a:solidFill>
                <a:ea typeface="ＭＳ Ｐゴシック"/>
                <a:cs typeface="Arial"/>
              </a:rPr>
              <a:t>​</a:t>
            </a:r>
          </a:p>
          <a:p>
            <a:pPr marL="342900" indent="-342900">
              <a:lnSpc>
                <a:spcPct val="150000"/>
              </a:lnSpc>
              <a:spcBef>
                <a:spcPts val="0"/>
              </a:spcBef>
              <a:spcAft>
                <a:spcPts val="0"/>
              </a:spcAft>
              <a:buFont typeface="+mj-lt"/>
              <a:buChar char="•"/>
            </a:pPr>
            <a:r>
              <a:rPr lang="en-AU" sz="1600">
                <a:solidFill>
                  <a:srgbClr val="000000"/>
                </a:solidFill>
                <a:ea typeface="ＭＳ Ｐゴシック"/>
                <a:cs typeface="Arial"/>
              </a:rPr>
              <a:t>Temporary Assessment Order</a:t>
            </a:r>
            <a:r>
              <a:rPr lang="en-US" sz="1600">
                <a:solidFill>
                  <a:srgbClr val="000000"/>
                </a:solidFill>
                <a:ea typeface="ＭＳ Ｐゴシック"/>
                <a:cs typeface="Arial"/>
              </a:rPr>
              <a:t>​</a:t>
            </a:r>
          </a:p>
          <a:p>
            <a:pPr marL="342900" indent="-342900">
              <a:lnSpc>
                <a:spcPct val="150000"/>
              </a:lnSpc>
              <a:spcBef>
                <a:spcPts val="0"/>
              </a:spcBef>
              <a:spcAft>
                <a:spcPts val="0"/>
              </a:spcAft>
              <a:buFont typeface="+mj-lt"/>
              <a:buChar char="•"/>
            </a:pPr>
            <a:r>
              <a:rPr lang="en-AU" sz="1600">
                <a:solidFill>
                  <a:srgbClr val="000000"/>
                </a:solidFill>
                <a:ea typeface="ＭＳ Ｐゴシック"/>
                <a:cs typeface="Arial"/>
              </a:rPr>
              <a:t>Interim Accommodation Order</a:t>
            </a:r>
            <a:r>
              <a:rPr lang="en-US" sz="1600">
                <a:solidFill>
                  <a:srgbClr val="000000"/>
                </a:solidFill>
                <a:ea typeface="ＭＳ Ｐゴシック"/>
                <a:cs typeface="Arial"/>
              </a:rPr>
              <a:t>​</a:t>
            </a:r>
          </a:p>
          <a:p>
            <a:pPr marL="342900" indent="-342900">
              <a:lnSpc>
                <a:spcPct val="150000"/>
              </a:lnSpc>
              <a:spcBef>
                <a:spcPts val="0"/>
              </a:spcBef>
              <a:spcAft>
                <a:spcPts val="0"/>
              </a:spcAft>
              <a:buFont typeface="+mj-lt"/>
              <a:buChar char="•"/>
            </a:pPr>
            <a:r>
              <a:rPr lang="en-AU" sz="1600">
                <a:solidFill>
                  <a:srgbClr val="000000"/>
                </a:solidFill>
                <a:ea typeface="ＭＳ Ｐゴシック"/>
                <a:cs typeface="Arial"/>
              </a:rPr>
              <a:t>Therapeutic Treatment Order or </a:t>
            </a:r>
            <a:r>
              <a:rPr lang="en-AU" sz="1600">
                <a:solidFill>
                  <a:schemeClr val="tx1"/>
                </a:solidFill>
                <a:ea typeface="ＭＳ Ｐゴシック"/>
                <a:cs typeface="Arial"/>
              </a:rPr>
              <a:t>Therapeutic Treatment Placement </a:t>
            </a:r>
            <a:r>
              <a:rPr lang="en-AU" sz="1600">
                <a:solidFill>
                  <a:srgbClr val="000000"/>
                </a:solidFill>
                <a:ea typeface="ＭＳ Ｐゴシック"/>
                <a:cs typeface="Arial"/>
              </a:rPr>
              <a:t>Order</a:t>
            </a:r>
            <a:endParaRPr lang="en-AU" sz="1600"/>
          </a:p>
        </p:txBody>
      </p:sp>
      <p:sp>
        <p:nvSpPr>
          <p:cNvPr id="11" name="Rectangle 10">
            <a:extLst>
              <a:ext uri="{FF2B5EF4-FFF2-40B4-BE49-F238E27FC236}">
                <a16:creationId xmlns:a16="http://schemas.microsoft.com/office/drawing/2014/main" id="{7EA9DF6F-E435-BD21-14E3-CA80A724AAF4}"/>
              </a:ext>
            </a:extLst>
          </p:cNvPr>
          <p:cNvSpPr/>
          <p:nvPr/>
        </p:nvSpPr>
        <p:spPr>
          <a:xfrm>
            <a:off x="3491592" y="5776766"/>
            <a:ext cx="5208815" cy="968418"/>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marL="177165" marR="0" lvl="1" indent="0" algn="ctr" defTabSz="914400" rtl="0" eaLnBrk="0" fontAlgn="base" latinLnBrk="0" hangingPunct="0">
              <a:lnSpc>
                <a:spcPct val="100000"/>
              </a:lnSpc>
              <a:spcBef>
                <a:spcPts val="0"/>
              </a:spcBef>
              <a:spcAft>
                <a:spcPts val="0"/>
              </a:spcAft>
              <a:buClrTx/>
              <a:buSzTx/>
              <a:buFont typeface="Courier New,monospace"/>
              <a:buNone/>
              <a:tabLst/>
              <a:defRPr/>
            </a:pPr>
            <a:r>
              <a:rPr lang="en-AU" sz="2000" b="1" i="1">
                <a:ea typeface="Arial Unicode MS"/>
                <a:cs typeface="Arial Unicode MS"/>
              </a:rPr>
              <a:t>“…the best interests of the </a:t>
            </a:r>
            <a:r>
              <a:rPr lang="en-AU" sz="2000" b="1" i="1">
                <a:ea typeface="Arial Unicode MS"/>
                <a:cs typeface="Arial Unicode MS"/>
                <a:hlinkClick r:id="rId3">
                  <a:extLst>
                    <a:ext uri="{A12FA001-AC4F-418D-AE19-62706E023703}">
                      <ahyp:hlinkClr xmlns:ahyp="http://schemas.microsoft.com/office/drawing/2018/hyperlinkcolor" val="tx"/>
                    </a:ext>
                  </a:extLst>
                </a:hlinkClick>
              </a:rPr>
              <a:t>child</a:t>
            </a:r>
            <a:r>
              <a:rPr lang="en-AU" sz="2000" b="1" i="1">
                <a:ea typeface="Arial Unicode MS"/>
                <a:cs typeface="Arial Unicode MS"/>
              </a:rPr>
              <a:t> must always be paramount</a:t>
            </a:r>
            <a:r>
              <a:rPr lang="en-AU" sz="2000" b="1" i="1">
                <a:solidFill>
                  <a:schemeClr val="accent1">
                    <a:lumMod val="50000"/>
                  </a:schemeClr>
                </a:solidFill>
                <a:ea typeface="Arial Unicode MS"/>
                <a:cs typeface="Arial Unicode MS"/>
              </a:rPr>
              <a:t>”</a:t>
            </a:r>
            <a:endParaRPr lang="en-AU" sz="2000" i="1"/>
          </a:p>
        </p:txBody>
      </p:sp>
      <p:pic>
        <p:nvPicPr>
          <p:cNvPr id="12" name="Graphic 11">
            <a:extLst>
              <a:ext uri="{FF2B5EF4-FFF2-40B4-BE49-F238E27FC236}">
                <a16:creationId xmlns:a16="http://schemas.microsoft.com/office/drawing/2014/main" id="{C1C13A91-F25E-8FEA-654B-7F767A7CAAA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03605" y="5514094"/>
            <a:ext cx="2504391" cy="1231090"/>
          </a:xfrm>
          <a:prstGeom prst="rect">
            <a:avLst/>
          </a:prstGeom>
        </p:spPr>
      </p:pic>
    </p:spTree>
    <p:extLst>
      <p:ext uri="{BB962C8B-B14F-4D97-AF65-F5344CB8AC3E}">
        <p14:creationId xmlns:p14="http://schemas.microsoft.com/office/powerpoint/2010/main" val="3844469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88BC-02FD-E6A7-A546-61A5FE3C4995}"/>
              </a:ext>
            </a:extLst>
          </p:cNvPr>
          <p:cNvSpPr>
            <a:spLocks noGrp="1"/>
          </p:cNvSpPr>
          <p:nvPr>
            <p:ph type="ctrTitle"/>
          </p:nvPr>
        </p:nvSpPr>
        <p:spPr/>
        <p:txBody>
          <a:bodyPr/>
          <a:lstStyle/>
          <a:p>
            <a:pPr algn="ctr">
              <a:spcBef>
                <a:spcPts val="800"/>
              </a:spcBef>
              <a:spcAft>
                <a:spcPts val="800"/>
              </a:spcAft>
            </a:pPr>
            <a:endParaRPr lang="en-AU" sz="6000" b="0">
              <a:solidFill>
                <a:srgbClr val="F79646"/>
              </a:solidFill>
            </a:endParaRPr>
          </a:p>
          <a:p>
            <a:pPr algn="ctr">
              <a:spcBef>
                <a:spcPts val="800"/>
              </a:spcBef>
              <a:spcAft>
                <a:spcPts val="800"/>
              </a:spcAft>
            </a:pPr>
            <a:endParaRPr lang="en-AU" sz="3200">
              <a:solidFill>
                <a:schemeClr val="tx1"/>
              </a:solidFill>
            </a:endParaRPr>
          </a:p>
          <a:p>
            <a:pPr algn="ctr">
              <a:spcBef>
                <a:spcPts val="800"/>
              </a:spcBef>
              <a:spcAft>
                <a:spcPts val="800"/>
              </a:spcAft>
            </a:pPr>
            <a:endParaRPr lang="en-AU" sz="3200">
              <a:solidFill>
                <a:schemeClr val="tx1"/>
              </a:solidFill>
            </a:endParaRPr>
          </a:p>
        </p:txBody>
      </p:sp>
      <p:sp>
        <p:nvSpPr>
          <p:cNvPr id="3" name="Content Placeholder 2">
            <a:extLst>
              <a:ext uri="{FF2B5EF4-FFF2-40B4-BE49-F238E27FC236}">
                <a16:creationId xmlns:a16="http://schemas.microsoft.com/office/drawing/2014/main" id="{AB1F053C-C7C6-9EDB-246E-3B045E875330}"/>
              </a:ext>
            </a:extLst>
          </p:cNvPr>
          <p:cNvSpPr>
            <a:spLocks noGrp="1"/>
          </p:cNvSpPr>
          <p:nvPr>
            <p:ph type="subTitle" idx="1"/>
          </p:nvPr>
        </p:nvSpPr>
        <p:spPr/>
        <p:txBody>
          <a:bodyPr/>
          <a:lstStyle/>
          <a:p>
            <a:pPr algn="ctr"/>
            <a:endParaRPr lang="en-AU" sz="6000">
              <a:solidFill>
                <a:schemeClr val="accent6"/>
              </a:solidFill>
            </a:endParaRPr>
          </a:p>
          <a:p>
            <a:pPr algn="ctr"/>
            <a:endParaRPr lang="en-AU" sz="3200">
              <a:solidFill>
                <a:schemeClr val="tx1"/>
              </a:solidFill>
            </a:endParaRPr>
          </a:p>
        </p:txBody>
      </p:sp>
      <p:sp>
        <p:nvSpPr>
          <p:cNvPr id="4" name="Title 4">
            <a:extLst>
              <a:ext uri="{FF2B5EF4-FFF2-40B4-BE49-F238E27FC236}">
                <a16:creationId xmlns:a16="http://schemas.microsoft.com/office/drawing/2014/main" id="{3BB5C44B-E513-988C-822D-1AFB14EAC131}"/>
              </a:ext>
            </a:extLst>
          </p:cNvPr>
          <p:cNvSpPr txBox="1">
            <a:spLocks/>
          </p:cNvSpPr>
          <p:nvPr/>
        </p:nvSpPr>
        <p:spPr bwMode="auto">
          <a:xfrm>
            <a:off x="1417146" y="1912296"/>
            <a:ext cx="8585068" cy="1890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609585" rtl="0" eaLnBrk="1" fontAlgn="base" hangingPunct="1">
              <a:spcBef>
                <a:spcPct val="0"/>
              </a:spcBef>
              <a:spcAft>
                <a:spcPct val="0"/>
              </a:spcAft>
              <a:defRPr sz="3200" b="1" kern="1200" baseline="0">
                <a:solidFill>
                  <a:srgbClr val="201547"/>
                </a:solidFill>
                <a:latin typeface="Arial"/>
                <a:ea typeface="ＭＳ Ｐゴシック" charset="0"/>
                <a:cs typeface="Arial"/>
              </a:defRPr>
            </a:lvl1pPr>
            <a:lvl2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2pPr>
            <a:lvl3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3pPr>
            <a:lvl4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4pPr>
            <a:lvl5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5pPr>
            <a:lvl6pPr marL="609585"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6pPr>
            <a:lvl7pPr marL="1219170"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7pPr>
            <a:lvl8pPr marL="1828754"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8pPr>
            <a:lvl9pPr marL="2438339"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9pPr>
          </a:lstStyle>
          <a:p>
            <a:pPr algn="ctr"/>
            <a:r>
              <a:rPr lang="en-AU" sz="3200">
                <a:solidFill>
                  <a:schemeClr val="tx1"/>
                </a:solidFill>
                <a:ea typeface="ＭＳ Ｐゴシック"/>
              </a:rPr>
              <a:t>Referral to The Orange Door network </a:t>
            </a:r>
          </a:p>
          <a:p>
            <a:pPr algn="ctr"/>
            <a:r>
              <a:rPr lang="en-AU" sz="3200">
                <a:solidFill>
                  <a:schemeClr val="tx1"/>
                </a:solidFill>
                <a:ea typeface="ＭＳ Ｐゴシック"/>
              </a:rPr>
              <a:t>or </a:t>
            </a:r>
          </a:p>
          <a:p>
            <a:pPr algn="ctr"/>
            <a:r>
              <a:rPr lang="en-AU" sz="3200">
                <a:solidFill>
                  <a:schemeClr val="tx1"/>
                </a:solidFill>
                <a:ea typeface="ＭＳ Ｐゴシック"/>
              </a:rPr>
              <a:t>Report to Child Protection?</a:t>
            </a:r>
            <a:endParaRPr lang="en-AU"/>
          </a:p>
        </p:txBody>
      </p:sp>
    </p:spTree>
    <p:extLst>
      <p:ext uri="{BB962C8B-B14F-4D97-AF65-F5344CB8AC3E}">
        <p14:creationId xmlns:p14="http://schemas.microsoft.com/office/powerpoint/2010/main" val="4173251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8028CE-4284-C2CB-D557-E81CE0350790}"/>
              </a:ext>
            </a:extLst>
          </p:cNvPr>
          <p:cNvSpPr/>
          <p:nvPr/>
        </p:nvSpPr>
        <p:spPr>
          <a:xfrm>
            <a:off x="84919" y="992980"/>
            <a:ext cx="5911844" cy="4836791"/>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AU" b="1"/>
              <a:t>Refer to The Orange Door network if:</a:t>
            </a:r>
          </a:p>
          <a:p>
            <a:endParaRPr lang="en-AU" sz="1400"/>
          </a:p>
          <a:p>
            <a:pPr>
              <a:lnSpc>
                <a:spcPct val="150000"/>
              </a:lnSpc>
            </a:pPr>
            <a:r>
              <a:rPr lang="en-AU" sz="1400" b="1"/>
              <a:t>You have:</a:t>
            </a:r>
          </a:p>
          <a:p>
            <a:pPr marL="895335" lvl="1" indent="-285750">
              <a:lnSpc>
                <a:spcPct val="150000"/>
              </a:lnSpc>
              <a:buFont typeface="Arial" panose="020B0604020202020204" pitchFamily="34" charset="0"/>
              <a:buChar char="•"/>
            </a:pPr>
            <a:r>
              <a:rPr lang="en-AU" sz="1400"/>
              <a:t>concerns for the wellbeing of a child, but do not believe they are at risk of significant harm or in immediate need of protection OR</a:t>
            </a:r>
          </a:p>
          <a:p>
            <a:pPr marL="895335" lvl="1" indent="-285750">
              <a:lnSpc>
                <a:spcPct val="150000"/>
              </a:lnSpc>
              <a:buFont typeface="Arial" panose="020B0604020202020204" pitchFamily="34" charset="0"/>
              <a:buChar char="•"/>
            </a:pPr>
            <a:r>
              <a:rPr lang="en-AU" sz="1400"/>
              <a:t>concerns for adults, children or young people who are experiencing family violence</a:t>
            </a:r>
          </a:p>
          <a:p>
            <a:pPr>
              <a:lnSpc>
                <a:spcPct val="150000"/>
              </a:lnSpc>
            </a:pPr>
            <a:r>
              <a:rPr lang="en-AU" sz="1400" b="1"/>
              <a:t>Your concerns would be alleviated if services addressed:</a:t>
            </a:r>
          </a:p>
          <a:p>
            <a:pPr marL="895335" lvl="1" indent="-285750">
              <a:lnSpc>
                <a:spcPct val="150000"/>
              </a:lnSpc>
              <a:buFont typeface="Arial" panose="020B0604020202020204" pitchFamily="34" charset="0"/>
              <a:buChar char="•"/>
            </a:pPr>
            <a:r>
              <a:rPr lang="en-AU" sz="1400"/>
              <a:t>parenting problems affecting a child’s wellbeing and development </a:t>
            </a:r>
          </a:p>
          <a:p>
            <a:pPr marL="895335" lvl="1" indent="-285750">
              <a:lnSpc>
                <a:spcPct val="150000"/>
              </a:lnSpc>
              <a:buFont typeface="Arial" panose="020B0604020202020204" pitchFamily="34" charset="0"/>
              <a:buChar char="•"/>
            </a:pPr>
            <a:r>
              <a:rPr lang="en-AU" sz="1400"/>
              <a:t>family conflict or pressure adversely impacting a child’s care or development (e.g. due to physical or mental illness, substance misuse, bereavement, isolation etc)</a:t>
            </a:r>
          </a:p>
        </p:txBody>
      </p:sp>
      <p:sp>
        <p:nvSpPr>
          <p:cNvPr id="11" name="Rectangle 10">
            <a:extLst>
              <a:ext uri="{FF2B5EF4-FFF2-40B4-BE49-F238E27FC236}">
                <a16:creationId xmlns:a16="http://schemas.microsoft.com/office/drawing/2014/main" id="{D06442D4-ECBE-B16F-CC2C-6014E63695A8}"/>
              </a:ext>
            </a:extLst>
          </p:cNvPr>
          <p:cNvSpPr/>
          <p:nvPr/>
        </p:nvSpPr>
        <p:spPr>
          <a:xfrm>
            <a:off x="6403984" y="992980"/>
            <a:ext cx="5408787" cy="4826011"/>
          </a:xfrm>
          <a:prstGeom prst="rect">
            <a:avLst/>
          </a:prstGeom>
          <a:ln w="57150"/>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endParaRPr lang="en-AU" b="1">
              <a:solidFill>
                <a:schemeClr val="tx1"/>
              </a:solidFill>
            </a:endParaRPr>
          </a:p>
          <a:p>
            <a:pPr algn="ctr"/>
            <a:r>
              <a:rPr lang="en-AU" b="1">
                <a:solidFill>
                  <a:schemeClr val="tx1"/>
                </a:solidFill>
              </a:rPr>
              <a:t>Report to Child Protection if:</a:t>
            </a:r>
            <a:endParaRPr lang="en-AU" b="1">
              <a:solidFill>
                <a:schemeClr val="tx1"/>
              </a:solidFill>
              <a:cs typeface="Arial"/>
            </a:endParaRPr>
          </a:p>
          <a:p>
            <a:pPr marL="94615">
              <a:lnSpc>
                <a:spcPct val="150000"/>
              </a:lnSpc>
            </a:pPr>
            <a:endParaRPr lang="en-AU" sz="1600">
              <a:solidFill>
                <a:schemeClr val="tx1"/>
              </a:solidFill>
            </a:endParaRPr>
          </a:p>
          <a:p>
            <a:pPr marL="94615">
              <a:lnSpc>
                <a:spcPct val="150000"/>
              </a:lnSpc>
            </a:pPr>
            <a:r>
              <a:rPr lang="en-AU" sz="1400"/>
              <a:t>The child is in need of protection:</a:t>
            </a:r>
            <a:endParaRPr lang="en-AU" sz="1400">
              <a:cs typeface="Arial"/>
            </a:endParaRPr>
          </a:p>
          <a:p>
            <a:pPr marL="883920" lvl="3" indent="-285750">
              <a:lnSpc>
                <a:spcPct val="150000"/>
              </a:lnSpc>
              <a:buFont typeface="Arial" panose="020B0604020202020204" pitchFamily="34" charset="0"/>
              <a:buChar char="•"/>
            </a:pPr>
            <a:r>
              <a:rPr lang="en-AU" sz="1400"/>
              <a:t>the child has been or is likely to be </a:t>
            </a:r>
            <a:r>
              <a:rPr lang="en-AU" sz="1400">
                <a:solidFill>
                  <a:schemeClr val="tx1"/>
                </a:solidFill>
              </a:rPr>
              <a:t>harmed </a:t>
            </a:r>
          </a:p>
          <a:p>
            <a:pPr marL="598170" lvl="3">
              <a:lnSpc>
                <a:spcPct val="150000"/>
              </a:lnSpc>
            </a:pPr>
            <a:r>
              <a:rPr lang="en-AU" sz="1400" b="1"/>
              <a:t>AND </a:t>
            </a:r>
            <a:endParaRPr lang="en-AU" sz="1400" b="1">
              <a:cs typeface="Arial"/>
            </a:endParaRPr>
          </a:p>
          <a:p>
            <a:pPr marL="883920" lvl="3" indent="-285750">
              <a:lnSpc>
                <a:spcPct val="150000"/>
              </a:lnSpc>
              <a:buFont typeface="Arial" panose="020B0604020202020204" pitchFamily="34" charset="0"/>
              <a:buChar char="•"/>
            </a:pPr>
            <a:r>
              <a:rPr lang="en-AU" sz="1400"/>
              <a:t>the </a:t>
            </a:r>
            <a:r>
              <a:rPr lang="en-AU" sz="1400">
                <a:solidFill>
                  <a:schemeClr val="tx1"/>
                </a:solidFill>
              </a:rPr>
              <a:t>harm</a:t>
            </a:r>
            <a:r>
              <a:rPr lang="en-AU" sz="1400"/>
              <a:t> is significant in that it has or may jeopardise the child’s safety, wellbeing and development </a:t>
            </a:r>
            <a:r>
              <a:rPr lang="en-AU" sz="1400" b="1"/>
              <a:t>AND</a:t>
            </a:r>
            <a:endParaRPr lang="en-AU" sz="1400" b="1">
              <a:cs typeface="Arial"/>
            </a:endParaRPr>
          </a:p>
          <a:p>
            <a:pPr marL="883920" lvl="3" indent="-285750">
              <a:lnSpc>
                <a:spcPct val="150000"/>
              </a:lnSpc>
              <a:buFont typeface="Arial" panose="020B0604020202020204" pitchFamily="34" charset="0"/>
              <a:buChar char="•"/>
            </a:pPr>
            <a:r>
              <a:rPr lang="en-AU" sz="1400"/>
              <a:t>the parents have not protected or unlikely to protect the child</a:t>
            </a:r>
            <a:endParaRPr lang="en-AU" sz="1400">
              <a:cs typeface="Arial"/>
            </a:endParaRPr>
          </a:p>
          <a:p>
            <a:pPr>
              <a:lnSpc>
                <a:spcPct val="200000"/>
              </a:lnSpc>
            </a:pPr>
            <a:r>
              <a:rPr lang="en-AU" sz="1400"/>
              <a:t>You have formed a reasonable belief the </a:t>
            </a:r>
            <a:r>
              <a:rPr lang="en-AU" sz="1400">
                <a:solidFill>
                  <a:schemeClr val="tx1"/>
                </a:solidFill>
              </a:rPr>
              <a:t>harm</a:t>
            </a:r>
            <a:r>
              <a:rPr lang="en-AU" sz="1400"/>
              <a:t> has, or will occur</a:t>
            </a:r>
            <a:endParaRPr lang="en-AU" sz="1400">
              <a:cs typeface="Arial"/>
            </a:endParaRPr>
          </a:p>
          <a:p>
            <a:pPr>
              <a:lnSpc>
                <a:spcPct val="200000"/>
              </a:lnSpc>
            </a:pPr>
            <a:r>
              <a:rPr lang="en-AU" sz="1400"/>
              <a:t>The child requires </a:t>
            </a:r>
            <a:r>
              <a:rPr lang="en-AU" sz="1400">
                <a:solidFill>
                  <a:schemeClr val="tx1"/>
                </a:solidFill>
              </a:rPr>
              <a:t>Ch</a:t>
            </a:r>
            <a:r>
              <a:rPr lang="en-AU" sz="1400"/>
              <a:t>ild </a:t>
            </a:r>
            <a:r>
              <a:rPr lang="en-AU" sz="1400">
                <a:solidFill>
                  <a:schemeClr val="tx1"/>
                </a:solidFill>
              </a:rPr>
              <a:t>P</a:t>
            </a:r>
            <a:r>
              <a:rPr lang="en-AU" sz="1400"/>
              <a:t>rotection statutory intervention to be safe</a:t>
            </a:r>
          </a:p>
          <a:p>
            <a:pPr>
              <a:spcAft>
                <a:spcPts val="0"/>
              </a:spcAft>
            </a:pPr>
            <a:endParaRPr lang="en-AU" b="0">
              <a:solidFill>
                <a:schemeClr val="tx1"/>
              </a:solidFill>
            </a:endParaRPr>
          </a:p>
        </p:txBody>
      </p:sp>
      <p:sp>
        <p:nvSpPr>
          <p:cNvPr id="2" name="Title 1">
            <a:extLst>
              <a:ext uri="{FF2B5EF4-FFF2-40B4-BE49-F238E27FC236}">
                <a16:creationId xmlns:a16="http://schemas.microsoft.com/office/drawing/2014/main" id="{58AB7EFB-A5CB-4DCB-D93E-9808DB7EB5B2}"/>
              </a:ext>
            </a:extLst>
          </p:cNvPr>
          <p:cNvSpPr>
            <a:spLocks noGrp="1"/>
          </p:cNvSpPr>
          <p:nvPr>
            <p:ph type="title"/>
          </p:nvPr>
        </p:nvSpPr>
        <p:spPr/>
        <p:txBody>
          <a:bodyPr/>
          <a:lstStyle/>
          <a:p>
            <a:r>
              <a:rPr lang="en-AU"/>
              <a:t>A  quick reference guide</a:t>
            </a:r>
          </a:p>
        </p:txBody>
      </p:sp>
      <p:pic>
        <p:nvPicPr>
          <p:cNvPr id="4" name="Content Placeholder 4" descr="Man with solid fill">
            <a:extLst>
              <a:ext uri="{FF2B5EF4-FFF2-40B4-BE49-F238E27FC236}">
                <a16:creationId xmlns:a16="http://schemas.microsoft.com/office/drawing/2014/main" id="{33D73AFE-A4D9-8A8F-C8B5-FEF315D514A3}"/>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5675710" y="245792"/>
            <a:ext cx="1043710" cy="1034307"/>
          </a:xfrm>
        </p:spPr>
      </p:pic>
      <p:pic>
        <p:nvPicPr>
          <p:cNvPr id="5" name="Graphic 4" descr="Thought bubble with solid fill">
            <a:extLst>
              <a:ext uri="{FF2B5EF4-FFF2-40B4-BE49-F238E27FC236}">
                <a16:creationId xmlns:a16="http://schemas.microsoft.com/office/drawing/2014/main" id="{D48E0728-194C-7A27-A28B-0F6879C124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2759" y="110643"/>
            <a:ext cx="324039" cy="270298"/>
          </a:xfrm>
          <a:prstGeom prst="rect">
            <a:avLst/>
          </a:prstGeom>
        </p:spPr>
      </p:pic>
      <p:cxnSp>
        <p:nvCxnSpPr>
          <p:cNvPr id="9" name="Straight Arrow Connector 8">
            <a:extLst>
              <a:ext uri="{FF2B5EF4-FFF2-40B4-BE49-F238E27FC236}">
                <a16:creationId xmlns:a16="http://schemas.microsoft.com/office/drawing/2014/main" id="{B0D59C61-9C62-418B-F384-DD5D9E51834A}"/>
              </a:ext>
            </a:extLst>
          </p:cNvPr>
          <p:cNvCxnSpPr>
            <a:cxnSpLocks/>
          </p:cNvCxnSpPr>
          <p:nvPr/>
        </p:nvCxnSpPr>
        <p:spPr>
          <a:xfrm>
            <a:off x="6403984" y="928627"/>
            <a:ext cx="550604" cy="6275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53DB80BF-CACA-EFDD-1BC1-38AC761A801A}"/>
              </a:ext>
            </a:extLst>
          </p:cNvPr>
          <p:cNvCxnSpPr>
            <a:cxnSpLocks/>
          </p:cNvCxnSpPr>
          <p:nvPr/>
        </p:nvCxnSpPr>
        <p:spPr>
          <a:xfrm flipH="1">
            <a:off x="5358809" y="928627"/>
            <a:ext cx="637954" cy="627502"/>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2" name="Rectangle 11">
            <a:extLst>
              <a:ext uri="{FF2B5EF4-FFF2-40B4-BE49-F238E27FC236}">
                <a16:creationId xmlns:a16="http://schemas.microsoft.com/office/drawing/2014/main" id="{64DB6D25-FAE6-9F00-EC78-994AC475DCC2}"/>
              </a:ext>
            </a:extLst>
          </p:cNvPr>
          <p:cNvSpPr/>
          <p:nvPr/>
        </p:nvSpPr>
        <p:spPr>
          <a:xfrm>
            <a:off x="983322" y="5929320"/>
            <a:ext cx="10540742" cy="831926"/>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177165" marR="0" lvl="1" indent="0" algn="ctr" defTabSz="914400" rtl="0" eaLnBrk="0" fontAlgn="base" latinLnBrk="0" hangingPunct="0">
              <a:lnSpc>
                <a:spcPct val="100000"/>
              </a:lnSpc>
              <a:spcBef>
                <a:spcPts val="0"/>
              </a:spcBef>
              <a:spcAft>
                <a:spcPts val="0"/>
              </a:spcAft>
              <a:buClrTx/>
              <a:buSzTx/>
              <a:buFont typeface="Courier New,monospace"/>
              <a:buNone/>
              <a:tabLst/>
              <a:defRPr/>
            </a:pPr>
            <a:r>
              <a:rPr lang="en-AU" sz="1600"/>
              <a:t>You do not need consent to get advice from or refer to The Orange Door network.  You may wish to discuss your concerns with the family first to assist with the referral, as this is likely to increase willingness to engage with services.</a:t>
            </a:r>
          </a:p>
        </p:txBody>
      </p:sp>
      <p:sp>
        <p:nvSpPr>
          <p:cNvPr id="3" name="Rectangle 2">
            <a:extLst>
              <a:ext uri="{FF2B5EF4-FFF2-40B4-BE49-F238E27FC236}">
                <a16:creationId xmlns:a16="http://schemas.microsoft.com/office/drawing/2014/main" id="{5F72F1E9-07B7-1A87-1B21-1DDD307480ED}"/>
              </a:ext>
            </a:extLst>
          </p:cNvPr>
          <p:cNvSpPr/>
          <p:nvPr/>
        </p:nvSpPr>
        <p:spPr>
          <a:xfrm>
            <a:off x="512888" y="5657061"/>
            <a:ext cx="358649" cy="4675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5F730295-B314-9CD8-9B9C-7AFDCF6A4355}"/>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1507" y="5372014"/>
            <a:ext cx="1738886" cy="1231090"/>
          </a:xfrm>
          <a:prstGeom prst="rect">
            <a:avLst/>
          </a:prstGeom>
        </p:spPr>
      </p:pic>
    </p:spTree>
    <p:extLst>
      <p:ext uri="{BB962C8B-B14F-4D97-AF65-F5344CB8AC3E}">
        <p14:creationId xmlns:p14="http://schemas.microsoft.com/office/powerpoint/2010/main" val="176334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6572C-FE84-673A-2468-D9600F02C598}"/>
              </a:ext>
            </a:extLst>
          </p:cNvPr>
          <p:cNvSpPr>
            <a:spLocks noGrp="1"/>
          </p:cNvSpPr>
          <p:nvPr>
            <p:ph type="title"/>
          </p:nvPr>
        </p:nvSpPr>
        <p:spPr/>
        <p:txBody>
          <a:bodyPr/>
          <a:lstStyle/>
          <a:p>
            <a:r>
              <a:rPr lang="en-GB">
                <a:solidFill>
                  <a:schemeClr val="tx1"/>
                </a:solidFill>
                <a:ea typeface="ＭＳ Ｐゴシック"/>
              </a:rPr>
              <a:t>Acknowledgement of country </a:t>
            </a:r>
            <a:endParaRPr lang="en-GB">
              <a:solidFill>
                <a:schemeClr val="tx1"/>
              </a:solidFill>
            </a:endParaRPr>
          </a:p>
        </p:txBody>
      </p:sp>
      <p:sp>
        <p:nvSpPr>
          <p:cNvPr id="3" name="Content Placeholder 2">
            <a:extLst>
              <a:ext uri="{FF2B5EF4-FFF2-40B4-BE49-F238E27FC236}">
                <a16:creationId xmlns:a16="http://schemas.microsoft.com/office/drawing/2014/main" id="{3605890D-B913-8E36-008A-3F449D05D3CA}"/>
              </a:ext>
            </a:extLst>
          </p:cNvPr>
          <p:cNvSpPr>
            <a:spLocks noGrp="1"/>
          </p:cNvSpPr>
          <p:nvPr>
            <p:ph idx="1"/>
          </p:nvPr>
        </p:nvSpPr>
        <p:spPr>
          <a:xfrm>
            <a:off x="719667" y="893433"/>
            <a:ext cx="10991851" cy="5586743"/>
          </a:xfrm>
        </p:spPr>
        <p:txBody>
          <a:bodyPr/>
          <a:lstStyle/>
          <a:p>
            <a:pPr algn="ctr"/>
            <a:endParaRPr lang="en-AU">
              <a:latin typeface="VIC" panose="00000500000000000000" pitchFamily="2" charset="0"/>
            </a:endParaRPr>
          </a:p>
          <a:p>
            <a:pPr algn="ctr"/>
            <a:r>
              <a:rPr lang="en-AU" sz="1800" b="0">
                <a:solidFill>
                  <a:schemeClr val="tx1"/>
                </a:solidFill>
                <a:latin typeface="Arial"/>
                <a:ea typeface="ＭＳ Ｐゴシック"/>
              </a:rPr>
              <a:t>The Department acknowledges the Traditional Owners of Country throughout Victoria and pays respects to their Elders past and present. </a:t>
            </a:r>
            <a:endParaRPr lang="en-AU" sz="1800" b="0">
              <a:solidFill>
                <a:schemeClr val="tx1"/>
              </a:solidFill>
              <a:latin typeface="Arial"/>
            </a:endParaRPr>
          </a:p>
          <a:p>
            <a:pPr algn="ctr"/>
            <a:r>
              <a:rPr lang="en-AU" sz="1800" b="0">
                <a:solidFill>
                  <a:schemeClr val="tx1"/>
                </a:solidFill>
                <a:latin typeface="Arial"/>
                <a:ea typeface="ＭＳ Ｐゴシック"/>
              </a:rPr>
              <a:t>The Department also acknowledges that Aboriginal self-determination is a human right and recognises the hard work of many generations of Aboriginal people who have fought for this right to be upheld.</a:t>
            </a:r>
          </a:p>
          <a:p>
            <a:pPr algn="ctr"/>
            <a:endParaRPr lang="en-AU" sz="1800">
              <a:solidFill>
                <a:schemeClr val="tx1"/>
              </a:solidFill>
              <a:latin typeface="VIC"/>
              <a:ea typeface="ＭＳ Ｐゴシック"/>
            </a:endParaRPr>
          </a:p>
          <a:p>
            <a:pPr algn="ctr"/>
            <a:endParaRPr lang="en-AU" sz="1800">
              <a:latin typeface="VIC"/>
              <a:ea typeface="ＭＳ Ｐゴシック"/>
            </a:endParaRPr>
          </a:p>
        </p:txBody>
      </p:sp>
      <p:sp>
        <p:nvSpPr>
          <p:cNvPr id="4" name="Rectangle 3">
            <a:extLst>
              <a:ext uri="{FF2B5EF4-FFF2-40B4-BE49-F238E27FC236}">
                <a16:creationId xmlns:a16="http://schemas.microsoft.com/office/drawing/2014/main" id="{06261B4B-318F-4C8E-A19F-5F7D65EC26B9}"/>
              </a:ext>
            </a:extLst>
          </p:cNvPr>
          <p:cNvSpPr/>
          <p:nvPr/>
        </p:nvSpPr>
        <p:spPr>
          <a:xfrm>
            <a:off x="5679347" y="6576969"/>
            <a:ext cx="805343" cy="209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5" name="Picture 5" descr="A close-up of a quilt&#10;&#10;Description automatically generated">
            <a:extLst>
              <a:ext uri="{FF2B5EF4-FFF2-40B4-BE49-F238E27FC236}">
                <a16:creationId xmlns:a16="http://schemas.microsoft.com/office/drawing/2014/main" id="{194B8278-8FB6-375D-5F48-57ECEECF4F6C}"/>
              </a:ext>
            </a:extLst>
          </p:cNvPr>
          <p:cNvPicPr>
            <a:picLocks noChangeAspect="1"/>
          </p:cNvPicPr>
          <p:nvPr/>
        </p:nvPicPr>
        <p:blipFill>
          <a:blip r:embed="rId3"/>
          <a:stretch>
            <a:fillRect/>
          </a:stretch>
        </p:blipFill>
        <p:spPr>
          <a:xfrm>
            <a:off x="4848446" y="3303180"/>
            <a:ext cx="2743200" cy="3175592"/>
          </a:xfrm>
          <a:prstGeom prst="rect">
            <a:avLst/>
          </a:prstGeom>
        </p:spPr>
      </p:pic>
    </p:spTree>
    <p:extLst>
      <p:ext uri="{BB962C8B-B14F-4D97-AF65-F5344CB8AC3E}">
        <p14:creationId xmlns:p14="http://schemas.microsoft.com/office/powerpoint/2010/main" val="478462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C451-6168-312E-66CA-5D8B7AD4EFD1}"/>
              </a:ext>
            </a:extLst>
          </p:cNvPr>
          <p:cNvSpPr>
            <a:spLocks noGrp="1"/>
          </p:cNvSpPr>
          <p:nvPr>
            <p:ph type="title"/>
          </p:nvPr>
        </p:nvSpPr>
        <p:spPr>
          <a:xfrm>
            <a:off x="186269" y="13874"/>
            <a:ext cx="8640000" cy="893433"/>
          </a:xfrm>
        </p:spPr>
        <p:txBody>
          <a:bodyPr/>
          <a:lstStyle/>
          <a:p>
            <a:r>
              <a:rPr lang="en-AU">
                <a:solidFill>
                  <a:schemeClr val="accent1">
                    <a:lumMod val="50000"/>
                  </a:schemeClr>
                </a:solidFill>
                <a:latin typeface="Arial"/>
                <a:ea typeface="ＭＳ Ｐゴシック"/>
              </a:rPr>
              <a:t>Two distinct but interconnected pathways</a:t>
            </a:r>
            <a:endParaRPr lang="en-AU">
              <a:solidFill>
                <a:schemeClr val="accent1">
                  <a:lumMod val="50000"/>
                </a:schemeClr>
              </a:solidFill>
            </a:endParaRPr>
          </a:p>
        </p:txBody>
      </p:sp>
      <p:sp>
        <p:nvSpPr>
          <p:cNvPr id="3" name="Slide Number Placeholder 2">
            <a:extLst>
              <a:ext uri="{FF2B5EF4-FFF2-40B4-BE49-F238E27FC236}">
                <a16:creationId xmlns:a16="http://schemas.microsoft.com/office/drawing/2014/main" id="{03134EC8-9D2B-CDA3-1F0A-3C9C2B709120}"/>
              </a:ext>
            </a:extLst>
          </p:cNvPr>
          <p:cNvSpPr>
            <a:spLocks noGrp="1"/>
          </p:cNvSpPr>
          <p:nvPr>
            <p:ph type="sldNum" sz="quarter" idx="12"/>
          </p:nvPr>
        </p:nvSpPr>
        <p:spPr>
          <a:xfrm>
            <a:off x="11026356" y="6260984"/>
            <a:ext cx="719667" cy="374651"/>
          </a:xfrm>
        </p:spPr>
        <p:txBody>
          <a:bodyPr/>
          <a:lstStyle/>
          <a:p>
            <a:fld id="{3689E5EE-9843-45A7-B324-3EFD7322EDFC}" type="slidenum">
              <a:rPr lang="en-AU" altLang="en-US" smtClean="0">
                <a:latin typeface="+mn-lt"/>
              </a:rPr>
              <a:pPr/>
              <a:t>20</a:t>
            </a:fld>
            <a:endParaRPr lang="en-AU" altLang="en-US">
              <a:latin typeface="+mn-lt"/>
            </a:endParaRPr>
          </a:p>
        </p:txBody>
      </p:sp>
      <p:sp>
        <p:nvSpPr>
          <p:cNvPr id="10" name="Rectangle 9">
            <a:extLst>
              <a:ext uri="{FF2B5EF4-FFF2-40B4-BE49-F238E27FC236}">
                <a16:creationId xmlns:a16="http://schemas.microsoft.com/office/drawing/2014/main" id="{0E1DB182-07A2-58D2-DF86-F883D68CD165}"/>
              </a:ext>
            </a:extLst>
          </p:cNvPr>
          <p:cNvSpPr/>
          <p:nvPr/>
        </p:nvSpPr>
        <p:spPr>
          <a:xfrm>
            <a:off x="153529" y="1591725"/>
            <a:ext cx="5159743" cy="628956"/>
          </a:xfrm>
          <a:prstGeom prst="rect">
            <a:avLst/>
          </a:prstGeom>
          <a:solidFill>
            <a:schemeClr val="accent6">
              <a:lumMod val="60000"/>
              <a:lumOff val="4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sz="1400" b="1">
                <a:solidFill>
                  <a:schemeClr val="tx1"/>
                </a:solidFill>
              </a:rPr>
              <a:t>The Orange Door network</a:t>
            </a:r>
          </a:p>
          <a:p>
            <a:pPr algn="ctr"/>
            <a:r>
              <a:rPr lang="en-AU" sz="1200">
                <a:solidFill>
                  <a:schemeClr val="tx1"/>
                </a:solidFill>
              </a:rPr>
              <a:t>18 sites in each DFFH Area </a:t>
            </a:r>
            <a:endParaRPr lang="en-AU" sz="1200">
              <a:solidFill>
                <a:schemeClr val="tx1"/>
              </a:solidFill>
              <a:cs typeface="Arial"/>
            </a:endParaRPr>
          </a:p>
        </p:txBody>
      </p:sp>
      <p:sp>
        <p:nvSpPr>
          <p:cNvPr id="11" name="Rectangle 10">
            <a:extLst>
              <a:ext uri="{FF2B5EF4-FFF2-40B4-BE49-F238E27FC236}">
                <a16:creationId xmlns:a16="http://schemas.microsoft.com/office/drawing/2014/main" id="{3FC834B4-3DB9-8955-61EA-779823B7D626}"/>
              </a:ext>
            </a:extLst>
          </p:cNvPr>
          <p:cNvSpPr/>
          <p:nvPr/>
        </p:nvSpPr>
        <p:spPr>
          <a:xfrm>
            <a:off x="6887078" y="1612292"/>
            <a:ext cx="5134420" cy="628956"/>
          </a:xfrm>
          <a:prstGeom prst="rect">
            <a:avLst/>
          </a:prstGeom>
          <a:solidFill>
            <a:schemeClr val="accent5">
              <a:lumMod val="60000"/>
              <a:lumOff val="40000"/>
            </a:schemeClr>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n-AU" sz="1400" b="1">
                <a:solidFill>
                  <a:schemeClr val="tx1"/>
                </a:solidFill>
              </a:rPr>
              <a:t>Child Protection Intake</a:t>
            </a:r>
          </a:p>
          <a:p>
            <a:pPr algn="ctr"/>
            <a:r>
              <a:rPr lang="en-AU" sz="1200">
                <a:solidFill>
                  <a:schemeClr val="tx1"/>
                </a:solidFill>
              </a:rPr>
              <a:t>State-wide Child Protection Intake Service and After-Hours Child Protection Service</a:t>
            </a:r>
            <a:endParaRPr lang="en-AU" sz="1200">
              <a:solidFill>
                <a:schemeClr val="tx1"/>
              </a:solidFill>
              <a:cs typeface="Arial"/>
            </a:endParaRPr>
          </a:p>
        </p:txBody>
      </p:sp>
      <p:sp>
        <p:nvSpPr>
          <p:cNvPr id="12" name="Rectangle 11">
            <a:extLst>
              <a:ext uri="{FF2B5EF4-FFF2-40B4-BE49-F238E27FC236}">
                <a16:creationId xmlns:a16="http://schemas.microsoft.com/office/drawing/2014/main" id="{5E6992B1-246B-B5A6-0577-EAEB6754755B}"/>
              </a:ext>
            </a:extLst>
          </p:cNvPr>
          <p:cNvSpPr/>
          <p:nvPr/>
        </p:nvSpPr>
        <p:spPr>
          <a:xfrm>
            <a:off x="145645" y="2325619"/>
            <a:ext cx="5167625" cy="662916"/>
          </a:xfrm>
          <a:prstGeom prst="rect">
            <a:avLst/>
          </a:prstGeom>
          <a:solidFill>
            <a:schemeClr val="bg1"/>
          </a:solid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285750" indent="-285750" algn="ctr">
              <a:spcBef>
                <a:spcPts val="400"/>
              </a:spcBef>
              <a:spcAft>
                <a:spcPts val="400"/>
              </a:spcAft>
              <a:buFont typeface="Arial" panose="020B0604020202020204" pitchFamily="34" charset="0"/>
              <a:buChar char="•"/>
            </a:pPr>
            <a:r>
              <a:rPr lang="en-AU" sz="1200" b="0">
                <a:solidFill>
                  <a:schemeClr val="tx1"/>
                </a:solidFill>
                <a:ea typeface="Times New Roman" panose="02020603050405020304" pitchFamily="18" charset="0"/>
                <a:cs typeface="Times New Roman"/>
              </a:rPr>
              <a:t>State-wide entry point for integrated intake and assessment for family violence and child and </a:t>
            </a:r>
            <a:r>
              <a:rPr lang="en-AU" sz="1200">
                <a:solidFill>
                  <a:schemeClr val="tx1"/>
                </a:solidFill>
                <a:ea typeface="Times New Roman" panose="02020603050405020304" pitchFamily="18" charset="0"/>
                <a:cs typeface="Times New Roman"/>
              </a:rPr>
              <a:t>young person </a:t>
            </a:r>
            <a:r>
              <a:rPr lang="en-AU" sz="1200" b="1">
                <a:solidFill>
                  <a:schemeClr val="tx1"/>
                </a:solidFill>
                <a:ea typeface="Times New Roman" panose="02020603050405020304" pitchFamily="18" charset="0"/>
                <a:cs typeface="Times New Roman"/>
              </a:rPr>
              <a:t>wellbeing concerns </a:t>
            </a:r>
            <a:r>
              <a:rPr lang="en-AU" sz="1200" b="0">
                <a:solidFill>
                  <a:schemeClr val="tx1"/>
                </a:solidFill>
                <a:ea typeface="Times New Roman" panose="02020603050405020304" pitchFamily="18" charset="0"/>
                <a:cs typeface="Times New Roman"/>
              </a:rPr>
              <a:t>(and unborn children)</a:t>
            </a:r>
          </a:p>
        </p:txBody>
      </p:sp>
      <p:sp>
        <p:nvSpPr>
          <p:cNvPr id="15" name="Rectangle 14">
            <a:extLst>
              <a:ext uri="{FF2B5EF4-FFF2-40B4-BE49-F238E27FC236}">
                <a16:creationId xmlns:a16="http://schemas.microsoft.com/office/drawing/2014/main" id="{6E49D868-6ADA-7CE7-3D9F-C86EABB5C54B}"/>
              </a:ext>
            </a:extLst>
          </p:cNvPr>
          <p:cNvSpPr/>
          <p:nvPr/>
        </p:nvSpPr>
        <p:spPr>
          <a:xfrm>
            <a:off x="145647" y="4634953"/>
            <a:ext cx="5167626" cy="637800"/>
          </a:xfrm>
          <a:prstGeom prst="rect">
            <a:avLst/>
          </a:prstGeom>
          <a:solidFill>
            <a:schemeClr val="bg1"/>
          </a:solid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285750" lvl="1" indent="-285750" algn="ctr">
              <a:spcBef>
                <a:spcPts val="400"/>
              </a:spcBef>
              <a:spcAft>
                <a:spcPts val="400"/>
              </a:spcAft>
              <a:buFont typeface="Arial" panose="020B0604020202020204" pitchFamily="34" charset="0"/>
              <a:buChar char="•"/>
            </a:pPr>
            <a:r>
              <a:rPr lang="en-AU" sz="1200" b="1">
                <a:solidFill>
                  <a:schemeClr val="tx1"/>
                </a:solidFill>
                <a:cs typeface="Times New Roman"/>
              </a:rPr>
              <a:t>Need help with parenting</a:t>
            </a:r>
            <a:r>
              <a:rPr lang="en-AU" sz="1200">
                <a:solidFill>
                  <a:schemeClr val="tx1"/>
                </a:solidFill>
                <a:cs typeface="Times New Roman"/>
              </a:rPr>
              <a:t>, or </a:t>
            </a:r>
            <a:r>
              <a:rPr lang="en-AU" sz="1200" b="1">
                <a:solidFill>
                  <a:schemeClr val="tx1"/>
                </a:solidFill>
                <a:cs typeface="Times New Roman"/>
              </a:rPr>
              <a:t>worried</a:t>
            </a:r>
            <a:r>
              <a:rPr lang="en-AU" sz="1200">
                <a:solidFill>
                  <a:schemeClr val="tx1"/>
                </a:solidFill>
                <a:cs typeface="Times New Roman"/>
              </a:rPr>
              <a:t> </a:t>
            </a:r>
            <a:r>
              <a:rPr lang="en-AU" sz="1200" b="1">
                <a:solidFill>
                  <a:schemeClr val="tx1"/>
                </a:solidFill>
                <a:cs typeface="Times New Roman"/>
              </a:rPr>
              <a:t>about the wellbeing or development </a:t>
            </a:r>
            <a:r>
              <a:rPr lang="en-AU" sz="1200">
                <a:solidFill>
                  <a:schemeClr val="tx1"/>
                </a:solidFill>
                <a:cs typeface="Times New Roman"/>
              </a:rPr>
              <a:t>of a child or young person or safety of someone experiencing family violence</a:t>
            </a:r>
          </a:p>
        </p:txBody>
      </p:sp>
      <p:sp>
        <p:nvSpPr>
          <p:cNvPr id="16" name="Rectangle 15">
            <a:extLst>
              <a:ext uri="{FF2B5EF4-FFF2-40B4-BE49-F238E27FC236}">
                <a16:creationId xmlns:a16="http://schemas.microsoft.com/office/drawing/2014/main" id="{5FA271F2-C1AE-633A-1A21-9D47FC33CE04}"/>
              </a:ext>
            </a:extLst>
          </p:cNvPr>
          <p:cNvSpPr/>
          <p:nvPr/>
        </p:nvSpPr>
        <p:spPr>
          <a:xfrm>
            <a:off x="142948" y="3780920"/>
            <a:ext cx="5178209" cy="773678"/>
          </a:xfrm>
          <a:prstGeom prst="rect">
            <a:avLst/>
          </a:prstGeom>
          <a:solidFill>
            <a:schemeClr val="bg1"/>
          </a:solid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285750" indent="-285750" algn="ctr">
              <a:spcBef>
                <a:spcPts val="400"/>
              </a:spcBef>
              <a:spcAft>
                <a:spcPts val="400"/>
              </a:spcAft>
              <a:buFont typeface="Arial" panose="020B0604020202020204" pitchFamily="34" charset="0"/>
              <a:buChar char="•"/>
            </a:pPr>
            <a:r>
              <a:rPr lang="en-AU" sz="1200" b="0">
                <a:solidFill>
                  <a:schemeClr val="tx1"/>
                </a:solidFill>
                <a:ea typeface="Times New Roman" panose="02020603050405020304" pitchFamily="18" charset="0"/>
                <a:cs typeface="Times New Roman"/>
              </a:rPr>
              <a:t>Anyone – professionals</a:t>
            </a:r>
            <a:r>
              <a:rPr lang="en-AU" sz="1200">
                <a:solidFill>
                  <a:schemeClr val="tx1"/>
                </a:solidFill>
                <a:ea typeface="Times New Roman" panose="02020603050405020304" pitchFamily="18" charset="0"/>
                <a:cs typeface="Times New Roman"/>
              </a:rPr>
              <a:t>, families, </a:t>
            </a:r>
            <a:r>
              <a:rPr lang="en-AU" sz="1200" b="0">
                <a:solidFill>
                  <a:schemeClr val="tx1"/>
                </a:solidFill>
                <a:ea typeface="Times New Roman" panose="02020603050405020304" pitchFamily="18" charset="0"/>
                <a:cs typeface="Times New Roman"/>
              </a:rPr>
              <a:t>public, self</a:t>
            </a:r>
            <a:r>
              <a:rPr lang="en-AU" sz="1200">
                <a:solidFill>
                  <a:schemeClr val="tx1"/>
                </a:solidFill>
                <a:ea typeface="Times New Roman" panose="02020603050405020304" pitchFamily="18" charset="0"/>
                <a:cs typeface="Times New Roman"/>
              </a:rPr>
              <a:t> </a:t>
            </a:r>
            <a:endParaRPr lang="en-AU" sz="1200" b="0">
              <a:solidFill>
                <a:schemeClr val="tx1"/>
              </a:solidFill>
              <a:ea typeface="Times New Roman" panose="02020603050405020304" pitchFamily="18" charset="0"/>
              <a:cs typeface="Times New Roman"/>
            </a:endParaRPr>
          </a:p>
          <a:p>
            <a:pPr marL="285750" indent="-285750" algn="ctr">
              <a:spcBef>
                <a:spcPts val="400"/>
              </a:spcBef>
              <a:spcAft>
                <a:spcPts val="400"/>
              </a:spcAft>
              <a:buFont typeface="Arial" panose="020B0604020202020204" pitchFamily="34" charset="0"/>
              <a:buChar char="•"/>
            </a:pPr>
            <a:r>
              <a:rPr lang="en-AU" sz="1200">
                <a:solidFill>
                  <a:schemeClr val="tx1"/>
                </a:solidFill>
                <a:ea typeface="Times New Roman" panose="02020603050405020304" pitchFamily="18" charset="0"/>
                <a:cs typeface="Times New Roman"/>
              </a:rPr>
              <a:t>Does not meet mandatory report requirements</a:t>
            </a:r>
          </a:p>
        </p:txBody>
      </p:sp>
      <p:sp>
        <p:nvSpPr>
          <p:cNvPr id="17" name="Rectangle 16">
            <a:extLst>
              <a:ext uri="{FF2B5EF4-FFF2-40B4-BE49-F238E27FC236}">
                <a16:creationId xmlns:a16="http://schemas.microsoft.com/office/drawing/2014/main" id="{B2C678F1-23B0-77FC-E28E-F4792C4A85FA}"/>
              </a:ext>
            </a:extLst>
          </p:cNvPr>
          <p:cNvSpPr/>
          <p:nvPr/>
        </p:nvSpPr>
        <p:spPr>
          <a:xfrm>
            <a:off x="145645" y="5401933"/>
            <a:ext cx="5167627" cy="694628"/>
          </a:xfrm>
          <a:prstGeom prst="rect">
            <a:avLst/>
          </a:prstGeom>
          <a:solidFill>
            <a:schemeClr val="bg1"/>
          </a:solid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285750" indent="-285750" algn="ctr">
              <a:spcBef>
                <a:spcPts val="400"/>
              </a:spcBef>
              <a:spcAft>
                <a:spcPts val="400"/>
              </a:spcAft>
              <a:buFont typeface="Arial" panose="020B0604020202020204" pitchFamily="34" charset="0"/>
              <a:buChar char="•"/>
            </a:pPr>
            <a:r>
              <a:rPr lang="en-AU" sz="1200" b="0">
                <a:solidFill>
                  <a:schemeClr val="tx1"/>
                </a:solidFill>
                <a:ea typeface="Times New Roman" panose="02020603050405020304" pitchFamily="18" charset="0"/>
                <a:cs typeface="Times New Roman"/>
              </a:rPr>
              <a:t>Assess to determine </a:t>
            </a:r>
            <a:r>
              <a:rPr lang="en-AU" sz="1200" b="1">
                <a:solidFill>
                  <a:schemeClr val="tx1"/>
                </a:solidFill>
                <a:ea typeface="Times New Roman" panose="02020603050405020304" pitchFamily="18" charset="0"/>
                <a:cs typeface="Times New Roman"/>
              </a:rPr>
              <a:t>need for services and support and progress to services such as Family Services </a:t>
            </a:r>
            <a:r>
              <a:rPr lang="en-AU" sz="1200">
                <a:solidFill>
                  <a:schemeClr val="tx1"/>
                </a:solidFill>
                <a:ea typeface="Times New Roman" panose="02020603050405020304" pitchFamily="18" charset="0"/>
                <a:cs typeface="Times New Roman"/>
              </a:rPr>
              <a:t>or where</a:t>
            </a:r>
            <a:r>
              <a:rPr lang="en-AU" sz="1200" b="0">
                <a:solidFill>
                  <a:schemeClr val="tx1"/>
                </a:solidFill>
                <a:ea typeface="Times New Roman" panose="02020603050405020304" pitchFamily="18" charset="0"/>
                <a:cs typeface="Times New Roman"/>
              </a:rPr>
              <a:t> required</a:t>
            </a:r>
            <a:r>
              <a:rPr lang="en-AU" sz="1200">
                <a:solidFill>
                  <a:schemeClr val="tx1"/>
                </a:solidFill>
                <a:ea typeface="Times New Roman" panose="02020603050405020304" pitchFamily="18" charset="0"/>
                <a:cs typeface="Times New Roman"/>
              </a:rPr>
              <a:t> report</a:t>
            </a:r>
            <a:r>
              <a:rPr lang="en-AU" sz="1200" b="0">
                <a:solidFill>
                  <a:schemeClr val="tx1"/>
                </a:solidFill>
                <a:ea typeface="Times New Roman" panose="02020603050405020304" pitchFamily="18" charset="0"/>
                <a:cs typeface="Times New Roman"/>
              </a:rPr>
              <a:t> to Child Protection</a:t>
            </a:r>
            <a:endParaRPr lang="en-AU" sz="1200">
              <a:solidFill>
                <a:schemeClr val="tx1"/>
              </a:solidFill>
              <a:cs typeface="Times New Roman"/>
            </a:endParaRPr>
          </a:p>
        </p:txBody>
      </p:sp>
      <p:sp>
        <p:nvSpPr>
          <p:cNvPr id="20" name="Rectangle 19">
            <a:extLst>
              <a:ext uri="{FF2B5EF4-FFF2-40B4-BE49-F238E27FC236}">
                <a16:creationId xmlns:a16="http://schemas.microsoft.com/office/drawing/2014/main" id="{E54A1EDF-1B64-81A1-EC2D-B94D8D0EC6C6}"/>
              </a:ext>
            </a:extLst>
          </p:cNvPr>
          <p:cNvSpPr/>
          <p:nvPr/>
        </p:nvSpPr>
        <p:spPr>
          <a:xfrm>
            <a:off x="6888192" y="2354528"/>
            <a:ext cx="5134420" cy="693491"/>
          </a:xfrm>
          <a:prstGeom prst="rect">
            <a:avLst/>
          </a:prstGeom>
          <a:solidFill>
            <a:schemeClr val="bg1"/>
          </a:solidFill>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285750" indent="-285750" algn="ctr">
              <a:spcBef>
                <a:spcPts val="400"/>
              </a:spcBef>
              <a:spcAft>
                <a:spcPts val="400"/>
              </a:spcAft>
              <a:buFont typeface="Arial" panose="020B0604020202020204" pitchFamily="34" charset="0"/>
              <a:buChar char="•"/>
            </a:pPr>
            <a:r>
              <a:rPr lang="en-AU" sz="1200" b="0">
                <a:solidFill>
                  <a:schemeClr val="tx1"/>
                </a:solidFill>
                <a:ea typeface="Times New Roman" panose="02020603050405020304" pitchFamily="18" charset="0"/>
                <a:cs typeface="Times New Roman"/>
              </a:rPr>
              <a:t>State-wide reports from professionals and public with significant concerns for children and young people’s</a:t>
            </a:r>
            <a:r>
              <a:rPr lang="en-AU" sz="1200" b="1">
                <a:solidFill>
                  <a:schemeClr val="tx1"/>
                </a:solidFill>
                <a:ea typeface="Times New Roman" panose="02020603050405020304" pitchFamily="18" charset="0"/>
                <a:cs typeface="Times New Roman"/>
              </a:rPr>
              <a:t> safety </a:t>
            </a:r>
            <a:r>
              <a:rPr lang="en-AU" sz="1200">
                <a:solidFill>
                  <a:schemeClr val="tx1"/>
                </a:solidFill>
                <a:ea typeface="Times New Roman" panose="02020603050405020304" pitchFamily="18" charset="0"/>
                <a:cs typeface="Times New Roman"/>
              </a:rPr>
              <a:t>(</a:t>
            </a:r>
            <a:r>
              <a:rPr lang="en-AU" sz="1200" b="0">
                <a:solidFill>
                  <a:schemeClr val="tx1"/>
                </a:solidFill>
                <a:ea typeface="Times New Roman" panose="02020603050405020304" pitchFamily="18" charset="0"/>
                <a:cs typeface="Times New Roman"/>
              </a:rPr>
              <a:t>and unborn children)</a:t>
            </a:r>
          </a:p>
        </p:txBody>
      </p:sp>
      <p:sp>
        <p:nvSpPr>
          <p:cNvPr id="21" name="Rectangle 20">
            <a:extLst>
              <a:ext uri="{FF2B5EF4-FFF2-40B4-BE49-F238E27FC236}">
                <a16:creationId xmlns:a16="http://schemas.microsoft.com/office/drawing/2014/main" id="{141F5F7E-352B-71B5-A73A-E9637B63C0BA}"/>
              </a:ext>
            </a:extLst>
          </p:cNvPr>
          <p:cNvSpPr/>
          <p:nvPr/>
        </p:nvSpPr>
        <p:spPr>
          <a:xfrm>
            <a:off x="6909358" y="3801485"/>
            <a:ext cx="5134420" cy="807781"/>
          </a:xfrm>
          <a:prstGeom prst="rect">
            <a:avLst/>
          </a:prstGeom>
          <a:solidFill>
            <a:schemeClr val="bg1"/>
          </a:solidFill>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285750" indent="-285750" algn="ctr">
              <a:spcBef>
                <a:spcPts val="400"/>
              </a:spcBef>
              <a:spcAft>
                <a:spcPts val="400"/>
              </a:spcAft>
              <a:buFont typeface="Arial" panose="020B0604020202020204" pitchFamily="34" charset="0"/>
              <a:buChar char="•"/>
            </a:pPr>
            <a:r>
              <a:rPr lang="en-AU" sz="1200" b="0">
                <a:solidFill>
                  <a:schemeClr val="tx1"/>
                </a:solidFill>
                <a:ea typeface="Times New Roman" panose="02020603050405020304" pitchFamily="18" charset="0"/>
                <a:cs typeface="Times New Roman"/>
              </a:rPr>
              <a:t>Anyone – professionals</a:t>
            </a:r>
            <a:r>
              <a:rPr lang="en-AU" sz="1200">
                <a:solidFill>
                  <a:schemeClr val="tx1"/>
                </a:solidFill>
                <a:ea typeface="Times New Roman" panose="02020603050405020304" pitchFamily="18" charset="0"/>
                <a:cs typeface="Times New Roman"/>
              </a:rPr>
              <a:t>, families, </a:t>
            </a:r>
            <a:r>
              <a:rPr lang="en-AU" sz="1200" b="0">
                <a:solidFill>
                  <a:schemeClr val="tx1"/>
                </a:solidFill>
                <a:ea typeface="Times New Roman" panose="02020603050405020304" pitchFamily="18" charset="0"/>
                <a:cs typeface="Times New Roman"/>
              </a:rPr>
              <a:t>public</a:t>
            </a:r>
            <a:r>
              <a:rPr lang="en-AU" sz="1200">
                <a:solidFill>
                  <a:schemeClr val="tx1"/>
                </a:solidFill>
                <a:ea typeface="Times New Roman" panose="02020603050405020304" pitchFamily="18" charset="0"/>
                <a:cs typeface="Times New Roman"/>
              </a:rPr>
              <a:t>,</a:t>
            </a:r>
            <a:r>
              <a:rPr lang="en-AU" sz="1200" b="0">
                <a:solidFill>
                  <a:schemeClr val="tx1"/>
                </a:solidFill>
                <a:ea typeface="Times New Roman" panose="02020603050405020304" pitchFamily="18" charset="0"/>
                <a:cs typeface="Times New Roman"/>
              </a:rPr>
              <a:t> </a:t>
            </a:r>
            <a:r>
              <a:rPr lang="en-AU" sz="1200">
                <a:solidFill>
                  <a:schemeClr val="tx1"/>
                </a:solidFill>
                <a:ea typeface="Times New Roman" panose="02020603050405020304" pitchFamily="18" charset="0"/>
                <a:cs typeface="Times New Roman"/>
              </a:rPr>
              <a:t>self</a:t>
            </a:r>
            <a:endParaRPr lang="en-AU" sz="1200" b="0">
              <a:solidFill>
                <a:schemeClr val="tx1"/>
              </a:solidFill>
              <a:ea typeface="Times New Roman" panose="02020603050405020304" pitchFamily="18" charset="0"/>
              <a:cs typeface="Times New Roman"/>
            </a:endParaRPr>
          </a:p>
          <a:p>
            <a:pPr marL="285750" indent="-285750" algn="ctr">
              <a:spcBef>
                <a:spcPts val="400"/>
              </a:spcBef>
              <a:spcAft>
                <a:spcPts val="400"/>
              </a:spcAft>
              <a:buFont typeface="Arial" panose="020B0604020202020204" pitchFamily="34" charset="0"/>
              <a:buChar char="•"/>
            </a:pPr>
            <a:r>
              <a:rPr lang="en-AU" sz="1200" b="1"/>
              <a:t>Mandatory reports  (s184 CYFA) must come here</a:t>
            </a:r>
            <a:endParaRPr lang="en-AU" sz="1200"/>
          </a:p>
        </p:txBody>
      </p:sp>
      <p:sp>
        <p:nvSpPr>
          <p:cNvPr id="22" name="Rectangle 21">
            <a:extLst>
              <a:ext uri="{FF2B5EF4-FFF2-40B4-BE49-F238E27FC236}">
                <a16:creationId xmlns:a16="http://schemas.microsoft.com/office/drawing/2014/main" id="{0B48410A-E2A9-9D3D-8FF6-8EDEC82DA05C}"/>
              </a:ext>
            </a:extLst>
          </p:cNvPr>
          <p:cNvSpPr/>
          <p:nvPr/>
        </p:nvSpPr>
        <p:spPr>
          <a:xfrm>
            <a:off x="6909358" y="4664364"/>
            <a:ext cx="5113254" cy="628955"/>
          </a:xfrm>
          <a:prstGeom prst="rect">
            <a:avLst/>
          </a:prstGeom>
          <a:solidFill>
            <a:schemeClr val="bg1"/>
          </a:solidFill>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285750" lvl="1" indent="-285750" algn="ctr">
              <a:spcBef>
                <a:spcPts val="400"/>
              </a:spcBef>
              <a:spcAft>
                <a:spcPts val="400"/>
              </a:spcAft>
              <a:buFont typeface="Arial" panose="020B0604020202020204" pitchFamily="34" charset="0"/>
              <a:buChar char="•"/>
            </a:pPr>
            <a:r>
              <a:rPr lang="en-AU" sz="1200">
                <a:solidFill>
                  <a:schemeClr val="tx1"/>
                </a:solidFill>
                <a:cs typeface="Times New Roman"/>
              </a:rPr>
              <a:t>A child has suffered or is likely to suffer </a:t>
            </a:r>
            <a:r>
              <a:rPr lang="en-AU" sz="1200" b="1">
                <a:solidFill>
                  <a:schemeClr val="tx1"/>
                </a:solidFill>
                <a:cs typeface="Times New Roman"/>
              </a:rPr>
              <a:t>significant harm </a:t>
            </a:r>
            <a:r>
              <a:rPr lang="en-AU" sz="1200">
                <a:solidFill>
                  <a:schemeClr val="tx1"/>
                </a:solidFill>
                <a:cs typeface="Times New Roman"/>
              </a:rPr>
              <a:t>as a result of abuse and/or neglect, and their </a:t>
            </a:r>
            <a:r>
              <a:rPr lang="en-AU" sz="1200" b="1">
                <a:solidFill>
                  <a:schemeClr val="tx1"/>
                </a:solidFill>
                <a:cs typeface="Times New Roman"/>
              </a:rPr>
              <a:t>parent has not, or is unlikely to protect them</a:t>
            </a:r>
            <a:endParaRPr lang="en-AU" sz="1200">
              <a:solidFill>
                <a:schemeClr val="tx1"/>
              </a:solidFill>
              <a:cs typeface="Times New Roman"/>
            </a:endParaRPr>
          </a:p>
        </p:txBody>
      </p:sp>
      <p:sp>
        <p:nvSpPr>
          <p:cNvPr id="23" name="Rectangle 22">
            <a:extLst>
              <a:ext uri="{FF2B5EF4-FFF2-40B4-BE49-F238E27FC236}">
                <a16:creationId xmlns:a16="http://schemas.microsoft.com/office/drawing/2014/main" id="{986B37C8-FDF3-7464-F5CA-83CF0CEC9786}"/>
              </a:ext>
            </a:extLst>
          </p:cNvPr>
          <p:cNvSpPr/>
          <p:nvPr/>
        </p:nvSpPr>
        <p:spPr>
          <a:xfrm>
            <a:off x="6914632" y="5422500"/>
            <a:ext cx="5134420" cy="694628"/>
          </a:xfrm>
          <a:prstGeom prst="rect">
            <a:avLst/>
          </a:prstGeom>
          <a:solidFill>
            <a:schemeClr val="bg1"/>
          </a:solidFill>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285750" indent="-285750" algn="ctr">
              <a:spcBef>
                <a:spcPts val="400"/>
              </a:spcBef>
              <a:spcAft>
                <a:spcPts val="400"/>
              </a:spcAft>
              <a:buFont typeface="Arial" panose="020B0604020202020204" pitchFamily="34" charset="0"/>
              <a:buChar char="•"/>
              <a:tabLst>
                <a:tab pos="252095" algn="l"/>
              </a:tabLst>
            </a:pPr>
            <a:r>
              <a:rPr lang="en-AU" sz="1200"/>
              <a:t>Assess to determine if meets </a:t>
            </a:r>
            <a:r>
              <a:rPr lang="en-AU" sz="1200" b="1"/>
              <a:t>threshold for further investigation and possible statutory intervention </a:t>
            </a:r>
            <a:r>
              <a:rPr lang="en-AU" sz="1200"/>
              <a:t>(protection).  If not close with or without a referral for support services</a:t>
            </a:r>
            <a:endParaRPr lang="en-AU" sz="1400"/>
          </a:p>
        </p:txBody>
      </p:sp>
      <p:sp>
        <p:nvSpPr>
          <p:cNvPr id="24" name="Arrow: Left-Right 23">
            <a:extLst>
              <a:ext uri="{FF2B5EF4-FFF2-40B4-BE49-F238E27FC236}">
                <a16:creationId xmlns:a16="http://schemas.microsoft.com/office/drawing/2014/main" id="{D42B17C5-2C55-2777-A0B6-9D3452917E07}"/>
              </a:ext>
            </a:extLst>
          </p:cNvPr>
          <p:cNvSpPr/>
          <p:nvPr/>
        </p:nvSpPr>
        <p:spPr>
          <a:xfrm>
            <a:off x="5313270" y="2397932"/>
            <a:ext cx="1565462" cy="432000"/>
          </a:xfrm>
          <a:prstGeom prst="leftRightArrow">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AU" sz="1200" b="1">
                <a:solidFill>
                  <a:schemeClr val="tx1"/>
                </a:solidFill>
              </a:rPr>
              <a:t>PURPOSE</a:t>
            </a:r>
          </a:p>
        </p:txBody>
      </p:sp>
      <p:sp>
        <p:nvSpPr>
          <p:cNvPr id="25" name="Arrow: Left-Right 24">
            <a:extLst>
              <a:ext uri="{FF2B5EF4-FFF2-40B4-BE49-F238E27FC236}">
                <a16:creationId xmlns:a16="http://schemas.microsoft.com/office/drawing/2014/main" id="{E1C32784-3B12-1E81-DC26-4137734A67AB}"/>
              </a:ext>
            </a:extLst>
          </p:cNvPr>
          <p:cNvSpPr/>
          <p:nvPr/>
        </p:nvSpPr>
        <p:spPr>
          <a:xfrm>
            <a:off x="5313270" y="3992405"/>
            <a:ext cx="1565462" cy="432000"/>
          </a:xfrm>
          <a:prstGeom prst="leftRightArrow">
            <a:avLst/>
          </a:prstGeom>
          <a:ln/>
        </p:spPr>
        <p:style>
          <a:lnRef idx="1">
            <a:schemeClr val="dk1"/>
          </a:lnRef>
          <a:fillRef idx="2">
            <a:schemeClr val="dk1"/>
          </a:fillRef>
          <a:effectRef idx="1">
            <a:schemeClr val="dk1"/>
          </a:effectRef>
          <a:fontRef idx="minor">
            <a:schemeClr val="dk1"/>
          </a:fontRef>
        </p:style>
        <p:txBody>
          <a:bodyPr lIns="91440" tIns="45720" rIns="91440" bIns="45720" rtlCol="0" anchor="ctr"/>
          <a:lstStyle/>
          <a:p>
            <a:pPr algn="ctr"/>
            <a:r>
              <a:rPr lang="en-AU" sz="1200" b="1">
                <a:solidFill>
                  <a:schemeClr val="tx1"/>
                </a:solidFill>
              </a:rPr>
              <a:t>SOURCE</a:t>
            </a:r>
          </a:p>
        </p:txBody>
      </p:sp>
      <p:sp>
        <p:nvSpPr>
          <p:cNvPr id="26" name="Arrow: Left-Right 25">
            <a:extLst>
              <a:ext uri="{FF2B5EF4-FFF2-40B4-BE49-F238E27FC236}">
                <a16:creationId xmlns:a16="http://schemas.microsoft.com/office/drawing/2014/main" id="{B8C348F7-5F9A-C6F5-D325-6ECE54BA56CF}"/>
              </a:ext>
            </a:extLst>
          </p:cNvPr>
          <p:cNvSpPr/>
          <p:nvPr/>
        </p:nvSpPr>
        <p:spPr>
          <a:xfrm>
            <a:off x="5313269" y="4692024"/>
            <a:ext cx="1565461" cy="432000"/>
          </a:xfrm>
          <a:prstGeom prst="leftRightArrow">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AU" sz="1200" b="1">
                <a:solidFill>
                  <a:schemeClr val="tx1"/>
                </a:solidFill>
              </a:rPr>
              <a:t>THRESHOLD</a:t>
            </a:r>
          </a:p>
        </p:txBody>
      </p:sp>
      <p:sp>
        <p:nvSpPr>
          <p:cNvPr id="27" name="Arrow: Left-Right 26">
            <a:extLst>
              <a:ext uri="{FF2B5EF4-FFF2-40B4-BE49-F238E27FC236}">
                <a16:creationId xmlns:a16="http://schemas.microsoft.com/office/drawing/2014/main" id="{940C4A97-F8CF-1892-CF5B-86B74535194D}"/>
              </a:ext>
            </a:extLst>
          </p:cNvPr>
          <p:cNvSpPr/>
          <p:nvPr/>
        </p:nvSpPr>
        <p:spPr>
          <a:xfrm>
            <a:off x="5313270" y="5515833"/>
            <a:ext cx="1565462" cy="432000"/>
          </a:xfrm>
          <a:prstGeom prst="leftRightArrow">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AU" sz="1200" b="1">
                <a:solidFill>
                  <a:schemeClr val="tx1"/>
                </a:solidFill>
              </a:rPr>
              <a:t>OUTCOME</a:t>
            </a:r>
          </a:p>
        </p:txBody>
      </p:sp>
      <p:sp>
        <p:nvSpPr>
          <p:cNvPr id="4" name="Arrow: Left-Right 3">
            <a:extLst>
              <a:ext uri="{FF2B5EF4-FFF2-40B4-BE49-F238E27FC236}">
                <a16:creationId xmlns:a16="http://schemas.microsoft.com/office/drawing/2014/main" id="{10697704-A728-D0AA-51DD-C177E303E287}"/>
              </a:ext>
            </a:extLst>
          </p:cNvPr>
          <p:cNvSpPr/>
          <p:nvPr/>
        </p:nvSpPr>
        <p:spPr>
          <a:xfrm>
            <a:off x="5313270" y="3168944"/>
            <a:ext cx="1565462" cy="432000"/>
          </a:xfrm>
          <a:prstGeom prst="leftRightArrow">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AU" sz="1200" b="1">
                <a:solidFill>
                  <a:schemeClr val="tx1"/>
                </a:solidFill>
              </a:rPr>
              <a:t>WORKFORCE</a:t>
            </a:r>
          </a:p>
        </p:txBody>
      </p:sp>
      <p:sp>
        <p:nvSpPr>
          <p:cNvPr id="5" name="Rectangle 4">
            <a:extLst>
              <a:ext uri="{FF2B5EF4-FFF2-40B4-BE49-F238E27FC236}">
                <a16:creationId xmlns:a16="http://schemas.microsoft.com/office/drawing/2014/main" id="{11F0E8B4-91D5-F080-F559-4BE7B387BF16}"/>
              </a:ext>
            </a:extLst>
          </p:cNvPr>
          <p:cNvSpPr/>
          <p:nvPr/>
        </p:nvSpPr>
        <p:spPr>
          <a:xfrm>
            <a:off x="145645" y="3140733"/>
            <a:ext cx="5175512" cy="526907"/>
          </a:xfrm>
          <a:prstGeom prst="rect">
            <a:avLst/>
          </a:prstGeom>
          <a:solidFill>
            <a:schemeClr val="bg1"/>
          </a:solid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285750" indent="-285750" algn="ctr">
              <a:spcBef>
                <a:spcPts val="400"/>
              </a:spcBef>
              <a:spcAft>
                <a:spcPts val="400"/>
              </a:spcAft>
              <a:buFont typeface="Arial" panose="020B0604020202020204" pitchFamily="34" charset="0"/>
              <a:buChar char="•"/>
            </a:pPr>
            <a:r>
              <a:rPr lang="en-AU" sz="1200" b="0">
                <a:solidFill>
                  <a:schemeClr val="tx1"/>
                </a:solidFill>
                <a:ea typeface="Times New Roman" panose="02020603050405020304" pitchFamily="18" charset="0"/>
                <a:cs typeface="Times New Roman"/>
              </a:rPr>
              <a:t>Partner agencies (CSOs including Aboriginal services), government </a:t>
            </a:r>
            <a:r>
              <a:rPr lang="en-AU" sz="1200">
                <a:solidFill>
                  <a:schemeClr val="tx1"/>
                </a:solidFill>
                <a:ea typeface="Times New Roman" panose="02020603050405020304" pitchFamily="18" charset="0"/>
                <a:cs typeface="Times New Roman"/>
              </a:rPr>
              <a:t>and </a:t>
            </a:r>
            <a:r>
              <a:rPr lang="en-AU" sz="1200" b="0">
                <a:solidFill>
                  <a:schemeClr val="tx1"/>
                </a:solidFill>
                <a:ea typeface="Times New Roman" panose="02020603050405020304" pitchFamily="18" charset="0"/>
                <a:cs typeface="Times New Roman"/>
              </a:rPr>
              <a:t>community</a:t>
            </a:r>
            <a:r>
              <a:rPr lang="en-AU" sz="1200">
                <a:solidFill>
                  <a:schemeClr val="tx1"/>
                </a:solidFill>
                <a:ea typeface="Times New Roman" panose="02020603050405020304" pitchFamily="18" charset="0"/>
                <a:cs typeface="Times New Roman"/>
              </a:rPr>
              <a:t> based</a:t>
            </a:r>
            <a:r>
              <a:rPr lang="en-AU" sz="1200" b="0">
                <a:solidFill>
                  <a:schemeClr val="tx1"/>
                </a:solidFill>
                <a:ea typeface="Times New Roman" panose="02020603050405020304" pitchFamily="18" charset="0"/>
                <a:cs typeface="Times New Roman"/>
              </a:rPr>
              <a:t> </a:t>
            </a:r>
            <a:r>
              <a:rPr lang="en-AU" sz="1200">
                <a:solidFill>
                  <a:schemeClr val="tx1"/>
                </a:solidFill>
                <a:ea typeface="Times New Roman" panose="02020603050405020304" pitchFamily="18" charset="0"/>
                <a:cs typeface="Times New Roman"/>
              </a:rPr>
              <a:t>CPP</a:t>
            </a:r>
            <a:endParaRPr lang="en-AU" sz="1200" b="0">
              <a:solidFill>
                <a:schemeClr val="tx1"/>
              </a:solidFill>
              <a:ea typeface="Times New Roman" panose="02020603050405020304" pitchFamily="18" charset="0"/>
              <a:cs typeface="Times New Roman"/>
            </a:endParaRPr>
          </a:p>
        </p:txBody>
      </p:sp>
      <p:sp>
        <p:nvSpPr>
          <p:cNvPr id="6" name="Rectangle 5">
            <a:extLst>
              <a:ext uri="{FF2B5EF4-FFF2-40B4-BE49-F238E27FC236}">
                <a16:creationId xmlns:a16="http://schemas.microsoft.com/office/drawing/2014/main" id="{2F7EE49C-9D83-0B8E-3754-80F6648A9690}"/>
              </a:ext>
            </a:extLst>
          </p:cNvPr>
          <p:cNvSpPr/>
          <p:nvPr/>
        </p:nvSpPr>
        <p:spPr>
          <a:xfrm>
            <a:off x="6888192" y="3161299"/>
            <a:ext cx="5134420" cy="526907"/>
          </a:xfrm>
          <a:prstGeom prst="rect">
            <a:avLst/>
          </a:prstGeom>
          <a:solidFill>
            <a:schemeClr val="bg1"/>
          </a:solidFill>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285750" indent="-285750" algn="ctr">
              <a:spcBef>
                <a:spcPts val="400"/>
              </a:spcBef>
              <a:spcAft>
                <a:spcPts val="400"/>
              </a:spcAft>
              <a:buFont typeface="Arial" panose="020B0604020202020204" pitchFamily="34" charset="0"/>
              <a:buChar char="•"/>
            </a:pPr>
            <a:r>
              <a:rPr lang="en-AU" sz="1200">
                <a:solidFill>
                  <a:schemeClr val="tx1"/>
                </a:solidFill>
                <a:ea typeface="Times New Roman" panose="02020603050405020304" pitchFamily="18" charset="0"/>
                <a:cs typeface="Times New Roman"/>
              </a:rPr>
              <a:t>Child Protection Practitioners (CPPs)</a:t>
            </a:r>
            <a:endParaRPr lang="en-AU" sz="1200" b="0">
              <a:solidFill>
                <a:schemeClr val="tx1"/>
              </a:solidFill>
              <a:ea typeface="Times New Roman" panose="02020603050405020304" pitchFamily="18" charset="0"/>
              <a:cs typeface="Times New Roman"/>
            </a:endParaRPr>
          </a:p>
        </p:txBody>
      </p:sp>
      <p:sp>
        <p:nvSpPr>
          <p:cNvPr id="7" name="Rectangle 6">
            <a:extLst>
              <a:ext uri="{FF2B5EF4-FFF2-40B4-BE49-F238E27FC236}">
                <a16:creationId xmlns:a16="http://schemas.microsoft.com/office/drawing/2014/main" id="{CEE70DEF-C220-6738-B336-0A6AF79A3D77}"/>
              </a:ext>
            </a:extLst>
          </p:cNvPr>
          <p:cNvSpPr/>
          <p:nvPr/>
        </p:nvSpPr>
        <p:spPr>
          <a:xfrm>
            <a:off x="153529" y="6240417"/>
            <a:ext cx="5134420" cy="518507"/>
          </a:xfrm>
          <a:prstGeom prst="rect">
            <a:avLst/>
          </a:prstGeom>
          <a:solidFill>
            <a:schemeClr val="bg1"/>
          </a:solid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285750" indent="-285750" algn="ctr">
              <a:spcBef>
                <a:spcPts val="400"/>
              </a:spcBef>
              <a:spcAft>
                <a:spcPts val="400"/>
              </a:spcAft>
              <a:buFont typeface="Arial" panose="020B0604020202020204" pitchFamily="34" charset="0"/>
              <a:buChar char="•"/>
              <a:tabLst>
                <a:tab pos="252095" algn="l"/>
              </a:tabLst>
            </a:pPr>
            <a:r>
              <a:rPr lang="en-AU" sz="1200" b="1"/>
              <a:t>Voluntary service – consent not required </a:t>
            </a:r>
            <a:r>
              <a:rPr lang="en-AU" sz="1200"/>
              <a:t>to make a referral, however </a:t>
            </a:r>
            <a:r>
              <a:rPr lang="en-AU" sz="1200" b="1"/>
              <a:t>consent is required </a:t>
            </a:r>
            <a:r>
              <a:rPr lang="en-AU" sz="1200"/>
              <a:t>to provide services and support</a:t>
            </a:r>
          </a:p>
        </p:txBody>
      </p:sp>
      <p:sp>
        <p:nvSpPr>
          <p:cNvPr id="8" name="Rectangle 7">
            <a:extLst>
              <a:ext uri="{FF2B5EF4-FFF2-40B4-BE49-F238E27FC236}">
                <a16:creationId xmlns:a16="http://schemas.microsoft.com/office/drawing/2014/main" id="{8BE1AA69-8A20-BCB0-D815-E16D5A90A474}"/>
              </a:ext>
            </a:extLst>
          </p:cNvPr>
          <p:cNvSpPr/>
          <p:nvPr/>
        </p:nvSpPr>
        <p:spPr>
          <a:xfrm>
            <a:off x="6914632" y="6260982"/>
            <a:ext cx="5134420" cy="518507"/>
          </a:xfrm>
          <a:prstGeom prst="rect">
            <a:avLst/>
          </a:prstGeom>
          <a:solidFill>
            <a:schemeClr val="bg1"/>
          </a:solidFill>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285750" indent="-285750" algn="ctr">
              <a:spcBef>
                <a:spcPts val="400"/>
              </a:spcBef>
              <a:spcAft>
                <a:spcPts val="400"/>
              </a:spcAft>
              <a:buFont typeface="Arial" panose="020B0604020202020204" pitchFamily="34" charset="0"/>
              <a:buChar char="•"/>
              <a:tabLst>
                <a:tab pos="252095" algn="l"/>
              </a:tabLst>
            </a:pPr>
            <a:r>
              <a:rPr lang="en-AU" sz="1200" b="1"/>
              <a:t>Consent not required </a:t>
            </a:r>
            <a:r>
              <a:rPr lang="en-AU" sz="1200"/>
              <a:t>to report or investigate</a:t>
            </a:r>
            <a:endParaRPr lang="en-AU" sz="1400"/>
          </a:p>
        </p:txBody>
      </p:sp>
      <p:sp>
        <p:nvSpPr>
          <p:cNvPr id="9" name="Arrow: Left-Right 8">
            <a:extLst>
              <a:ext uri="{FF2B5EF4-FFF2-40B4-BE49-F238E27FC236}">
                <a16:creationId xmlns:a16="http://schemas.microsoft.com/office/drawing/2014/main" id="{388B07BF-FA13-CDAF-A165-F8E4A1066CF4}"/>
              </a:ext>
            </a:extLst>
          </p:cNvPr>
          <p:cNvSpPr/>
          <p:nvPr/>
        </p:nvSpPr>
        <p:spPr>
          <a:xfrm>
            <a:off x="5321616" y="6235541"/>
            <a:ext cx="1565462" cy="432000"/>
          </a:xfrm>
          <a:prstGeom prst="leftRightArrow">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AU" sz="1200" b="1">
                <a:solidFill>
                  <a:schemeClr val="tx1"/>
                </a:solidFill>
              </a:rPr>
              <a:t>CONSENT</a:t>
            </a:r>
          </a:p>
        </p:txBody>
      </p:sp>
      <p:pic>
        <p:nvPicPr>
          <p:cNvPr id="13" name="Content Placeholder 4" descr="Man with solid fill">
            <a:extLst>
              <a:ext uri="{FF2B5EF4-FFF2-40B4-BE49-F238E27FC236}">
                <a16:creationId xmlns:a16="http://schemas.microsoft.com/office/drawing/2014/main" id="{323FF51F-7B1F-7065-251A-F639FCFB057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5446649" y="697602"/>
            <a:ext cx="1320417" cy="1308521"/>
          </a:xfrm>
        </p:spPr>
      </p:pic>
      <p:pic>
        <p:nvPicPr>
          <p:cNvPr id="28" name="Graphic 27" descr="Thought bubble with solid fill">
            <a:extLst>
              <a:ext uri="{FF2B5EF4-FFF2-40B4-BE49-F238E27FC236}">
                <a16:creationId xmlns:a16="http://schemas.microsoft.com/office/drawing/2014/main" id="{8BD1A03D-FEB8-4A47-CC69-3CF20722C1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9786" y="601879"/>
            <a:ext cx="324039" cy="270298"/>
          </a:xfrm>
          <a:prstGeom prst="rect">
            <a:avLst/>
          </a:prstGeom>
        </p:spPr>
      </p:pic>
      <p:cxnSp>
        <p:nvCxnSpPr>
          <p:cNvPr id="30" name="Straight Arrow Connector 29">
            <a:extLst>
              <a:ext uri="{FF2B5EF4-FFF2-40B4-BE49-F238E27FC236}">
                <a16:creationId xmlns:a16="http://schemas.microsoft.com/office/drawing/2014/main" id="{9CFA9E99-EB30-5D17-5159-B45BF215BB23}"/>
              </a:ext>
            </a:extLst>
          </p:cNvPr>
          <p:cNvCxnSpPr>
            <a:cxnSpLocks/>
          </p:cNvCxnSpPr>
          <p:nvPr/>
        </p:nvCxnSpPr>
        <p:spPr>
          <a:xfrm flipH="1">
            <a:off x="4827181" y="1391983"/>
            <a:ext cx="863640" cy="430046"/>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8097081F-A192-B089-0E47-BB40AAC325C9}"/>
              </a:ext>
            </a:extLst>
          </p:cNvPr>
          <p:cNvCxnSpPr>
            <a:cxnSpLocks/>
          </p:cNvCxnSpPr>
          <p:nvPr/>
        </p:nvCxnSpPr>
        <p:spPr>
          <a:xfrm>
            <a:off x="6480326" y="1343102"/>
            <a:ext cx="784301" cy="4951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40585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8F867-2C57-0FF4-6B2D-236C577BCD51}"/>
              </a:ext>
            </a:extLst>
          </p:cNvPr>
          <p:cNvSpPr>
            <a:spLocks noGrp="1"/>
          </p:cNvSpPr>
          <p:nvPr>
            <p:ph type="title"/>
          </p:nvPr>
        </p:nvSpPr>
        <p:spPr/>
        <p:txBody>
          <a:bodyPr/>
          <a:lstStyle/>
          <a:p>
            <a:r>
              <a:rPr lang="en-GB">
                <a:ea typeface="ＭＳ Ｐゴシック"/>
              </a:rPr>
              <a:t>A helpful guide to identifying child abuse and neglect</a:t>
            </a:r>
            <a:endParaRPr lang="en-GB"/>
          </a:p>
        </p:txBody>
      </p:sp>
      <p:sp>
        <p:nvSpPr>
          <p:cNvPr id="4" name="Rectangle 3">
            <a:extLst>
              <a:ext uri="{FF2B5EF4-FFF2-40B4-BE49-F238E27FC236}">
                <a16:creationId xmlns:a16="http://schemas.microsoft.com/office/drawing/2014/main" id="{C10DC339-5F82-6C99-AC47-318ADC6786D6}"/>
              </a:ext>
            </a:extLst>
          </p:cNvPr>
          <p:cNvSpPr/>
          <p:nvPr/>
        </p:nvSpPr>
        <p:spPr>
          <a:xfrm>
            <a:off x="75237" y="914154"/>
            <a:ext cx="5976408" cy="280876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b="1">
                <a:cs typeface="Arial"/>
              </a:rPr>
              <a:t>Physical abuse</a:t>
            </a:r>
          </a:p>
          <a:p>
            <a:r>
              <a:rPr lang="en-GB" sz="1400" b="1">
                <a:solidFill>
                  <a:schemeClr val="accent5">
                    <a:lumMod val="75000"/>
                  </a:schemeClr>
                </a:solidFill>
                <a:cs typeface="Arial"/>
              </a:rPr>
              <a:t>Possible physical indicators </a:t>
            </a:r>
          </a:p>
          <a:p>
            <a:pPr marL="171450" indent="-171450">
              <a:buFont typeface="Arial"/>
              <a:buChar char="•"/>
            </a:pPr>
            <a:r>
              <a:rPr lang="en-GB" sz="1400">
                <a:solidFill>
                  <a:schemeClr val="tx1"/>
                </a:solidFill>
                <a:cs typeface="Arial"/>
              </a:rPr>
              <a:t>bruises, burns, sprains, welts, dislocations, bite marks</a:t>
            </a:r>
          </a:p>
          <a:p>
            <a:pPr marL="171450" indent="-171450">
              <a:buFont typeface="Arial"/>
              <a:buChar char="•"/>
            </a:pPr>
            <a:r>
              <a:rPr lang="en-GB" sz="1400">
                <a:solidFill>
                  <a:schemeClr val="tx1"/>
                </a:solidFill>
                <a:cs typeface="Arial"/>
              </a:rPr>
              <a:t>fractured bones</a:t>
            </a:r>
          </a:p>
          <a:p>
            <a:pPr marL="171450" indent="-171450">
              <a:buFont typeface="Arial"/>
              <a:buChar char="•"/>
            </a:pPr>
            <a:r>
              <a:rPr lang="en-GB" sz="1400">
                <a:solidFill>
                  <a:schemeClr val="tx1"/>
                </a:solidFill>
                <a:cs typeface="Arial"/>
              </a:rPr>
              <a:t>poisoning</a:t>
            </a:r>
          </a:p>
          <a:p>
            <a:pPr marL="171450" indent="-171450">
              <a:buFont typeface="Arial"/>
              <a:buChar char="•"/>
            </a:pPr>
            <a:r>
              <a:rPr lang="en-GB" sz="1400">
                <a:solidFill>
                  <a:schemeClr val="tx1"/>
                </a:solidFill>
                <a:cs typeface="Arial"/>
              </a:rPr>
              <a:t>internal injuries</a:t>
            </a:r>
          </a:p>
          <a:p>
            <a:r>
              <a:rPr lang="en-GB" sz="1400" b="1">
                <a:solidFill>
                  <a:schemeClr val="accent5">
                    <a:lumMod val="75000"/>
                  </a:schemeClr>
                </a:solidFill>
                <a:cs typeface="Arial"/>
              </a:rPr>
              <a:t>Possible behavioural indicators</a:t>
            </a:r>
            <a:endParaRPr lang="en-GB" sz="1400">
              <a:solidFill>
                <a:schemeClr val="accent5">
                  <a:lumMod val="75000"/>
                </a:schemeClr>
              </a:solidFill>
              <a:cs typeface="Arial"/>
            </a:endParaRPr>
          </a:p>
          <a:p>
            <a:pPr marL="171450" indent="-171450">
              <a:buFont typeface="Arial"/>
              <a:buChar char="•"/>
            </a:pPr>
            <a:r>
              <a:rPr lang="en-GB" sz="1400">
                <a:solidFill>
                  <a:schemeClr val="tx1"/>
                </a:solidFill>
                <a:cs typeface="Arial"/>
              </a:rPr>
              <a:t>showing wariness or distrust of adults</a:t>
            </a:r>
            <a:endParaRPr lang="en-GB" sz="1400" b="1">
              <a:solidFill>
                <a:schemeClr val="tx1"/>
              </a:solidFill>
              <a:cs typeface="Arial"/>
            </a:endParaRPr>
          </a:p>
          <a:p>
            <a:pPr marL="171450" indent="-171450">
              <a:buFont typeface="Arial"/>
              <a:buChar char="•"/>
            </a:pPr>
            <a:r>
              <a:rPr lang="en-GB" sz="1400">
                <a:solidFill>
                  <a:schemeClr val="tx1"/>
                </a:solidFill>
                <a:cs typeface="Arial"/>
              </a:rPr>
              <a:t>wearing long sleeved clothing on hot days (to hide bruising or other injury</a:t>
            </a:r>
          </a:p>
          <a:p>
            <a:pPr marL="171450" indent="-171450">
              <a:buFont typeface="Arial"/>
              <a:buChar char="•"/>
            </a:pPr>
            <a:r>
              <a:rPr lang="en-GB" sz="1400">
                <a:solidFill>
                  <a:schemeClr val="tx1"/>
                </a:solidFill>
                <a:cs typeface="Arial"/>
              </a:rPr>
              <a:t>demonstrating fear of parents and of going home</a:t>
            </a:r>
          </a:p>
          <a:p>
            <a:pPr marL="171450" indent="-171450">
              <a:buFont typeface="Arial"/>
              <a:buChar char="•"/>
            </a:pPr>
            <a:r>
              <a:rPr lang="en-GB" sz="1400">
                <a:solidFill>
                  <a:schemeClr val="tx1"/>
                </a:solidFill>
                <a:cs typeface="Arial"/>
              </a:rPr>
              <a:t>being very passive and compliant</a:t>
            </a:r>
            <a:endParaRPr lang="en-AU" sz="1400"/>
          </a:p>
        </p:txBody>
      </p:sp>
      <p:sp>
        <p:nvSpPr>
          <p:cNvPr id="5" name="Rectangle 4">
            <a:extLst>
              <a:ext uri="{FF2B5EF4-FFF2-40B4-BE49-F238E27FC236}">
                <a16:creationId xmlns:a16="http://schemas.microsoft.com/office/drawing/2014/main" id="{E9A810F1-DFB6-31AA-9854-0D2C319A924A}"/>
              </a:ext>
            </a:extLst>
          </p:cNvPr>
          <p:cNvSpPr/>
          <p:nvPr/>
        </p:nvSpPr>
        <p:spPr>
          <a:xfrm>
            <a:off x="6140357" y="3788351"/>
            <a:ext cx="5976408" cy="299814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b="1">
                <a:cs typeface="Arial"/>
              </a:rPr>
              <a:t>Emotional abuse</a:t>
            </a:r>
          </a:p>
          <a:p>
            <a:r>
              <a:rPr lang="en-GB" sz="1400" b="1">
                <a:solidFill>
                  <a:schemeClr val="accent5">
                    <a:lumMod val="75000"/>
                  </a:schemeClr>
                </a:solidFill>
                <a:cs typeface="Arial"/>
              </a:rPr>
              <a:t>Possible physical indicators</a:t>
            </a:r>
          </a:p>
          <a:p>
            <a:r>
              <a:rPr lang="en-GB" sz="1400">
                <a:solidFill>
                  <a:schemeClr val="tx1"/>
                </a:solidFill>
                <a:cs typeface="Arial"/>
              </a:rPr>
              <a:t>There are few physical indicators, although emotional abuse may cause delays in emotional, psychological, or even physical health development</a:t>
            </a:r>
          </a:p>
          <a:p>
            <a:r>
              <a:rPr lang="en-GB" sz="1400" b="1">
                <a:solidFill>
                  <a:schemeClr val="accent5">
                    <a:lumMod val="75000"/>
                  </a:schemeClr>
                </a:solidFill>
                <a:cs typeface="Arial"/>
              </a:rPr>
              <a:t>Possible behaviour indicators</a:t>
            </a:r>
          </a:p>
          <a:p>
            <a:pPr marL="171450" indent="-171450">
              <a:buFont typeface="Arial"/>
              <a:buChar char="•"/>
            </a:pPr>
            <a:r>
              <a:rPr lang="en-GB" sz="1400">
                <a:solidFill>
                  <a:schemeClr val="tx1"/>
                </a:solidFill>
                <a:cs typeface="Arial"/>
              </a:rPr>
              <a:t>displaying low self-esteem</a:t>
            </a:r>
          </a:p>
          <a:p>
            <a:pPr marL="171450" indent="-171450">
              <a:buFont typeface="Arial"/>
              <a:buChar char="•"/>
            </a:pPr>
            <a:r>
              <a:rPr lang="en-GB" sz="1400">
                <a:solidFill>
                  <a:schemeClr val="tx1"/>
                </a:solidFill>
                <a:cs typeface="Arial"/>
              </a:rPr>
              <a:t>tending to be withdrawn, passive, tearful</a:t>
            </a:r>
          </a:p>
          <a:p>
            <a:pPr marL="171450" indent="-171450">
              <a:buFont typeface="Arial"/>
              <a:buChar char="•"/>
            </a:pPr>
            <a:r>
              <a:rPr lang="en-GB" sz="1400">
                <a:solidFill>
                  <a:schemeClr val="tx1"/>
                </a:solidFill>
                <a:cs typeface="Arial"/>
              </a:rPr>
              <a:t>displaying aggressive or demanding behaviour</a:t>
            </a:r>
          </a:p>
          <a:p>
            <a:pPr marL="171450" indent="-171450">
              <a:buFont typeface="Arial"/>
              <a:buChar char="•"/>
            </a:pPr>
            <a:r>
              <a:rPr lang="en-GB" sz="1400">
                <a:solidFill>
                  <a:schemeClr val="tx1"/>
                </a:solidFill>
                <a:cs typeface="Arial"/>
              </a:rPr>
              <a:t>being highly anxious</a:t>
            </a:r>
          </a:p>
          <a:p>
            <a:pPr marL="171450" indent="-171450">
              <a:buFont typeface="Arial"/>
              <a:buChar char="•"/>
            </a:pPr>
            <a:endParaRPr lang="en-GB" sz="1400">
              <a:solidFill>
                <a:schemeClr val="tx1"/>
              </a:solidFill>
              <a:cs typeface="Arial"/>
            </a:endParaRPr>
          </a:p>
          <a:p>
            <a:pPr marL="171450" indent="-171450">
              <a:buFont typeface="Arial"/>
              <a:buChar char="•"/>
            </a:pPr>
            <a:endParaRPr lang="en-GB" sz="1400">
              <a:solidFill>
                <a:schemeClr val="tx1"/>
              </a:solidFill>
              <a:cs typeface="Arial"/>
            </a:endParaRPr>
          </a:p>
          <a:p>
            <a:pPr marL="171450" indent="-171450">
              <a:buFont typeface="Arial"/>
              <a:buChar char="•"/>
            </a:pPr>
            <a:endParaRPr lang="en-GB" sz="1400">
              <a:solidFill>
                <a:schemeClr val="tx1"/>
              </a:solidFill>
              <a:cs typeface="Arial"/>
            </a:endParaRPr>
          </a:p>
          <a:p>
            <a:endParaRPr lang="en-GB" sz="1400">
              <a:solidFill>
                <a:schemeClr val="tx1"/>
              </a:solidFill>
              <a:cs typeface="Arial"/>
            </a:endParaRPr>
          </a:p>
        </p:txBody>
      </p:sp>
      <p:sp>
        <p:nvSpPr>
          <p:cNvPr id="10" name="Rectangle 9">
            <a:extLst>
              <a:ext uri="{FF2B5EF4-FFF2-40B4-BE49-F238E27FC236}">
                <a16:creationId xmlns:a16="http://schemas.microsoft.com/office/drawing/2014/main" id="{79AC27C8-1104-DED8-9336-8D82CABB4643}"/>
              </a:ext>
            </a:extLst>
          </p:cNvPr>
          <p:cNvSpPr/>
          <p:nvPr/>
        </p:nvSpPr>
        <p:spPr>
          <a:xfrm>
            <a:off x="6140357" y="914155"/>
            <a:ext cx="5976408" cy="280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b="1">
                <a:cs typeface="Arial"/>
              </a:rPr>
              <a:t>Sexual abuse</a:t>
            </a:r>
          </a:p>
          <a:p>
            <a:r>
              <a:rPr lang="en-GB" sz="1400" b="1">
                <a:solidFill>
                  <a:schemeClr val="accent5">
                    <a:lumMod val="75000"/>
                  </a:schemeClr>
                </a:solidFill>
                <a:cs typeface="Arial"/>
              </a:rPr>
              <a:t>Possible physical indicators</a:t>
            </a:r>
          </a:p>
          <a:p>
            <a:pPr marL="171450" indent="-171450">
              <a:buFont typeface="Arial"/>
              <a:buChar char="•"/>
            </a:pPr>
            <a:r>
              <a:rPr lang="en-GB" sz="1400">
                <a:solidFill>
                  <a:schemeClr val="tx1"/>
                </a:solidFill>
                <a:cs typeface="Arial"/>
              </a:rPr>
              <a:t>headaches, stomach aches</a:t>
            </a:r>
            <a:endParaRPr lang="en-GB" sz="1400" b="1">
              <a:solidFill>
                <a:schemeClr val="tx1"/>
              </a:solidFill>
              <a:cs typeface="Arial"/>
            </a:endParaRPr>
          </a:p>
          <a:p>
            <a:pPr marL="171450" indent="-171450">
              <a:buFont typeface="Arial"/>
              <a:buChar char="•"/>
            </a:pPr>
            <a:r>
              <a:rPr lang="en-GB" sz="1400">
                <a:solidFill>
                  <a:schemeClr val="tx1"/>
                </a:solidFill>
                <a:cs typeface="Arial"/>
              </a:rPr>
              <a:t>loss of appetite or weight loss</a:t>
            </a:r>
          </a:p>
          <a:p>
            <a:pPr marL="171450" indent="-171450">
              <a:buFont typeface="Arial"/>
              <a:buChar char="•"/>
            </a:pPr>
            <a:r>
              <a:rPr lang="en-GB" sz="1400">
                <a:solidFill>
                  <a:schemeClr val="tx1"/>
                </a:solidFill>
                <a:cs typeface="Arial"/>
              </a:rPr>
              <a:t>bed wetting, nightmares or sleep disturbances</a:t>
            </a:r>
          </a:p>
          <a:p>
            <a:pPr marL="171450" indent="-171450">
              <a:buFont typeface="Arial"/>
              <a:buChar char="•"/>
            </a:pPr>
            <a:r>
              <a:rPr lang="en-GB" sz="1400">
                <a:solidFill>
                  <a:schemeClr val="tx1"/>
                </a:solidFill>
                <a:cs typeface="Arial"/>
              </a:rPr>
              <a:t>bruising on soft parts of the body such as buttocks or thighs</a:t>
            </a:r>
          </a:p>
          <a:p>
            <a:r>
              <a:rPr lang="en-GB" sz="1400" b="1">
                <a:solidFill>
                  <a:schemeClr val="accent5">
                    <a:lumMod val="75000"/>
                  </a:schemeClr>
                </a:solidFill>
                <a:cs typeface="Arial"/>
              </a:rPr>
              <a:t>Possible behavioural indicators</a:t>
            </a:r>
            <a:endParaRPr lang="en-GB" sz="1400">
              <a:solidFill>
                <a:schemeClr val="accent5">
                  <a:lumMod val="75000"/>
                </a:schemeClr>
              </a:solidFill>
              <a:cs typeface="Arial"/>
            </a:endParaRPr>
          </a:p>
          <a:p>
            <a:pPr marL="171450" indent="-171450">
              <a:buFont typeface="Arial"/>
              <a:buChar char="•"/>
            </a:pPr>
            <a:r>
              <a:rPr lang="en-GB" sz="1400">
                <a:solidFill>
                  <a:schemeClr val="tx1"/>
                </a:solidFill>
                <a:cs typeface="Arial"/>
              </a:rPr>
              <a:t>child telling someone that sexual abuse has occurred</a:t>
            </a:r>
            <a:endParaRPr lang="en-GB" sz="1400" b="1">
              <a:solidFill>
                <a:schemeClr val="tx1"/>
              </a:solidFill>
              <a:cs typeface="Arial"/>
            </a:endParaRPr>
          </a:p>
          <a:p>
            <a:pPr marL="171450" indent="-171450">
              <a:buFont typeface="Arial"/>
              <a:buChar char="•"/>
            </a:pPr>
            <a:r>
              <a:rPr lang="en-GB" sz="1400">
                <a:solidFill>
                  <a:schemeClr val="tx1"/>
                </a:solidFill>
                <a:cs typeface="Arial"/>
              </a:rPr>
              <a:t>displaying sexual behaviour or knowledge beyond child's age</a:t>
            </a:r>
          </a:p>
          <a:p>
            <a:pPr marL="171450" indent="-171450">
              <a:buFont typeface="Arial"/>
              <a:buChar char="•"/>
            </a:pPr>
            <a:r>
              <a:rPr lang="en-GB" sz="1400">
                <a:solidFill>
                  <a:schemeClr val="tx1"/>
                </a:solidFill>
                <a:cs typeface="Arial"/>
              </a:rPr>
              <a:t>poor self-care or personal hygiene</a:t>
            </a:r>
          </a:p>
          <a:p>
            <a:pPr marL="171450" indent="-171450">
              <a:buFont typeface="Arial"/>
              <a:buChar char="•"/>
            </a:pPr>
            <a:r>
              <a:rPr lang="en-GB" sz="1400">
                <a:solidFill>
                  <a:schemeClr val="tx1"/>
                </a:solidFill>
                <a:cs typeface="Arial"/>
              </a:rPr>
              <a:t>running away</a:t>
            </a:r>
          </a:p>
          <a:p>
            <a:pPr marL="171450" indent="-171450">
              <a:buFont typeface="Arial"/>
              <a:buChar char="•"/>
            </a:pPr>
            <a:r>
              <a:rPr lang="en-GB" sz="1400">
                <a:solidFill>
                  <a:schemeClr val="tx1"/>
                </a:solidFill>
                <a:cs typeface="Arial"/>
              </a:rPr>
              <a:t>anxiety-related illnesses – such as anorexia or bulimia</a:t>
            </a:r>
          </a:p>
        </p:txBody>
      </p:sp>
      <p:sp>
        <p:nvSpPr>
          <p:cNvPr id="11" name="Rectangle 10">
            <a:extLst>
              <a:ext uri="{FF2B5EF4-FFF2-40B4-BE49-F238E27FC236}">
                <a16:creationId xmlns:a16="http://schemas.microsoft.com/office/drawing/2014/main" id="{3CB11D03-A061-F336-5CC5-6BCD37028611}"/>
              </a:ext>
            </a:extLst>
          </p:cNvPr>
          <p:cNvSpPr/>
          <p:nvPr/>
        </p:nvSpPr>
        <p:spPr>
          <a:xfrm>
            <a:off x="75235" y="3788351"/>
            <a:ext cx="5976408" cy="299814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b="1">
                <a:cs typeface="Arial"/>
              </a:rPr>
              <a:t>Neglect</a:t>
            </a:r>
          </a:p>
          <a:p>
            <a:r>
              <a:rPr lang="en-GB" sz="1400" b="1">
                <a:solidFill>
                  <a:schemeClr val="accent5">
                    <a:lumMod val="75000"/>
                  </a:schemeClr>
                </a:solidFill>
                <a:cs typeface="Arial"/>
              </a:rPr>
              <a:t>Possible behavioural indicators</a:t>
            </a:r>
          </a:p>
          <a:p>
            <a:pPr marL="171450" indent="-171450">
              <a:buFont typeface="Arial"/>
              <a:buChar char="•"/>
            </a:pPr>
            <a:r>
              <a:rPr lang="en-GB" sz="1400">
                <a:solidFill>
                  <a:schemeClr val="tx1"/>
                </a:solidFill>
                <a:cs typeface="Arial"/>
              </a:rPr>
              <a:t>frequent hunger</a:t>
            </a:r>
          </a:p>
          <a:p>
            <a:pPr marL="171450" indent="-171450">
              <a:buFont typeface="Arial"/>
              <a:buChar char="•"/>
            </a:pPr>
            <a:r>
              <a:rPr lang="en-GB" sz="1400">
                <a:solidFill>
                  <a:schemeClr val="tx1"/>
                </a:solidFill>
                <a:cs typeface="Arial"/>
              </a:rPr>
              <a:t>poor hygiene</a:t>
            </a:r>
          </a:p>
          <a:p>
            <a:pPr marL="171450" indent="-171450">
              <a:buFont typeface="Arial"/>
              <a:buChar char="•"/>
            </a:pPr>
            <a:r>
              <a:rPr lang="en-GB" sz="1400">
                <a:solidFill>
                  <a:schemeClr val="tx1"/>
                </a:solidFill>
                <a:cs typeface="Arial"/>
              </a:rPr>
              <a:t>inappropriate clothing – e.g. wearing summer clothing in winter</a:t>
            </a:r>
          </a:p>
          <a:p>
            <a:pPr marL="171450" indent="-171450">
              <a:buFont typeface="Arial"/>
              <a:buChar char="•"/>
            </a:pPr>
            <a:r>
              <a:rPr lang="en-GB" sz="1400">
                <a:solidFill>
                  <a:schemeClr val="tx1"/>
                </a:solidFill>
                <a:cs typeface="Arial"/>
              </a:rPr>
              <a:t>left unsupervised for long periods of time</a:t>
            </a:r>
          </a:p>
          <a:p>
            <a:pPr marL="171450" indent="-171450">
              <a:buFont typeface="Arial"/>
              <a:buChar char="•"/>
            </a:pPr>
            <a:r>
              <a:rPr lang="en-GB" sz="1400">
                <a:solidFill>
                  <a:schemeClr val="tx1"/>
                </a:solidFill>
                <a:cs typeface="Arial"/>
              </a:rPr>
              <a:t>medical needs not attended to</a:t>
            </a:r>
          </a:p>
          <a:p>
            <a:r>
              <a:rPr lang="en-GB" sz="1400" b="1">
                <a:solidFill>
                  <a:schemeClr val="accent5">
                    <a:lumMod val="75000"/>
                  </a:schemeClr>
                </a:solidFill>
                <a:cs typeface="Arial"/>
              </a:rPr>
              <a:t>Possible behavioural indicators</a:t>
            </a:r>
          </a:p>
          <a:p>
            <a:pPr marL="171450" indent="-171450">
              <a:buFont typeface="Arial"/>
              <a:buChar char="•"/>
            </a:pPr>
            <a:r>
              <a:rPr lang="en-GB" sz="1400">
                <a:solidFill>
                  <a:schemeClr val="tx1"/>
                </a:solidFill>
                <a:cs typeface="Arial"/>
              </a:rPr>
              <a:t>stealing food</a:t>
            </a:r>
          </a:p>
          <a:p>
            <a:pPr marL="171450" indent="-171450">
              <a:buFont typeface="Arial"/>
              <a:buChar char="•"/>
            </a:pPr>
            <a:r>
              <a:rPr lang="en-GB" sz="1400">
                <a:solidFill>
                  <a:schemeClr val="tx1"/>
                </a:solidFill>
                <a:cs typeface="Arial"/>
              </a:rPr>
              <a:t>often tired, falling asleep</a:t>
            </a:r>
          </a:p>
          <a:p>
            <a:pPr marL="171450" indent="-171450">
              <a:buFont typeface="Arial"/>
              <a:buChar char="•"/>
            </a:pPr>
            <a:r>
              <a:rPr lang="en-GB" sz="1400">
                <a:solidFill>
                  <a:schemeClr val="tx1"/>
                </a:solidFill>
                <a:cs typeface="Arial"/>
              </a:rPr>
              <a:t>developmental delays due to lack of stimulation</a:t>
            </a:r>
          </a:p>
          <a:p>
            <a:pPr marL="171450" indent="-171450">
              <a:buFont typeface="Arial"/>
              <a:buChar char="•"/>
            </a:pPr>
            <a:r>
              <a:rPr lang="en-GB" sz="1400">
                <a:solidFill>
                  <a:schemeClr val="tx1"/>
                </a:solidFill>
                <a:cs typeface="Arial"/>
              </a:rPr>
              <a:t>listless or immobile, emancipated and pale</a:t>
            </a:r>
          </a:p>
          <a:p>
            <a:pPr marL="171450" indent="-171450">
              <a:buFont typeface="Arial"/>
              <a:buChar char="•"/>
            </a:pPr>
            <a:r>
              <a:rPr lang="en-GB" sz="1400">
                <a:solidFill>
                  <a:schemeClr val="tx1"/>
                </a:solidFill>
                <a:cs typeface="Arial"/>
              </a:rPr>
              <a:t>poor or irregular attendance at a service – e.g. child care or school</a:t>
            </a:r>
          </a:p>
        </p:txBody>
      </p:sp>
    </p:spTree>
    <p:extLst>
      <p:ext uri="{BB962C8B-B14F-4D97-AF65-F5344CB8AC3E}">
        <p14:creationId xmlns:p14="http://schemas.microsoft.com/office/powerpoint/2010/main" val="971235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8E7E-AAB3-8B45-D4D1-385E2B6C976E}"/>
              </a:ext>
            </a:extLst>
          </p:cNvPr>
          <p:cNvSpPr>
            <a:spLocks noGrp="1"/>
          </p:cNvSpPr>
          <p:nvPr>
            <p:ph type="title"/>
          </p:nvPr>
        </p:nvSpPr>
        <p:spPr/>
        <p:txBody>
          <a:bodyPr/>
          <a:lstStyle/>
          <a:p>
            <a:r>
              <a:rPr lang="en-GB">
                <a:ea typeface="ＭＳ Ｐゴシック"/>
              </a:rPr>
              <a:t>Examples: referring to The Orange Door network</a:t>
            </a:r>
            <a:endParaRPr lang="en-GB"/>
          </a:p>
        </p:txBody>
      </p:sp>
      <p:sp>
        <p:nvSpPr>
          <p:cNvPr id="7" name="Rectangle 6">
            <a:extLst>
              <a:ext uri="{FF2B5EF4-FFF2-40B4-BE49-F238E27FC236}">
                <a16:creationId xmlns:a16="http://schemas.microsoft.com/office/drawing/2014/main" id="{524C76EC-B410-78B9-325A-65BAFFFBB2CA}"/>
              </a:ext>
            </a:extLst>
          </p:cNvPr>
          <p:cNvSpPr/>
          <p:nvPr/>
        </p:nvSpPr>
        <p:spPr>
          <a:xfrm>
            <a:off x="1532757" y="1175657"/>
            <a:ext cx="10572156" cy="2771902"/>
          </a:xfrm>
          <a:prstGeom prst="rect">
            <a:avLst/>
          </a:prstGeom>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nSpc>
                <a:spcPct val="150000"/>
              </a:lnSpc>
            </a:pPr>
            <a:r>
              <a:rPr lang="en-GB" sz="1400">
                <a:ea typeface="ＭＳ Ｐゴシック"/>
                <a:cs typeface="Arial"/>
              </a:rPr>
              <a:t>Michael is 11 years old. He lives with his mother and two siblings aged 2 and 4 years.</a:t>
            </a:r>
            <a:r>
              <a:rPr lang="en-GB" sz="1400">
                <a:cs typeface="Arial"/>
              </a:rPr>
              <a:t> </a:t>
            </a:r>
            <a:r>
              <a:rPr lang="en-GB" sz="1400">
                <a:ea typeface="ＭＳ Ｐゴシック"/>
                <a:cs typeface="Arial"/>
              </a:rPr>
              <a:t>Concerns have been identified by Michael's teacher:</a:t>
            </a:r>
            <a:endParaRPr lang="en-GB" sz="1400">
              <a:cs typeface="Arial"/>
            </a:endParaRPr>
          </a:p>
          <a:p>
            <a:pPr marL="285750" indent="-285750">
              <a:lnSpc>
                <a:spcPct val="150000"/>
              </a:lnSpc>
              <a:buFont typeface="Arial"/>
              <a:buChar char="•"/>
            </a:pPr>
            <a:r>
              <a:rPr lang="en-GB" sz="1400">
                <a:ea typeface="ＭＳ Ｐゴシック"/>
                <a:cs typeface="Arial"/>
              </a:rPr>
              <a:t>Michael’s attendance at school can be sporadic and he has not attended school in the last two weeks. </a:t>
            </a:r>
            <a:endParaRPr lang="en-GB" sz="1400">
              <a:cs typeface="Arial"/>
            </a:endParaRPr>
          </a:p>
          <a:p>
            <a:pPr marL="285750" indent="-285750">
              <a:lnSpc>
                <a:spcPct val="150000"/>
              </a:lnSpc>
              <a:buFont typeface="Arial"/>
              <a:buChar char="•"/>
            </a:pPr>
            <a:r>
              <a:rPr lang="en-GB" sz="1400">
                <a:ea typeface="ＭＳ Ｐゴシック"/>
                <a:cs typeface="Arial"/>
              </a:rPr>
              <a:t>When he does attend school, he is often late, can be a bit 'smelly', looks tired and often doesn't have lunch.</a:t>
            </a:r>
            <a:endParaRPr lang="en-GB" sz="1400">
              <a:cs typeface="Arial"/>
            </a:endParaRPr>
          </a:p>
          <a:p>
            <a:pPr marL="285750" indent="-285750">
              <a:lnSpc>
                <a:spcPct val="150000"/>
              </a:lnSpc>
              <a:buFont typeface="Arial"/>
              <a:buChar char="•"/>
            </a:pPr>
            <a:r>
              <a:rPr lang="en-GB" sz="1400">
                <a:ea typeface="ＭＳ Ｐゴシック"/>
                <a:cs typeface="Arial"/>
              </a:rPr>
              <a:t>Michael's mother, Michelle, says she is struggling with Michael's behaviour since he started seeing his father again. They are estranged. </a:t>
            </a:r>
            <a:endParaRPr lang="en-GB" sz="1400">
              <a:cs typeface="Arial"/>
            </a:endParaRPr>
          </a:p>
          <a:p>
            <a:pPr marL="285750" indent="-285750">
              <a:lnSpc>
                <a:spcPct val="150000"/>
              </a:lnSpc>
              <a:buFont typeface="Arial"/>
              <a:buChar char="•"/>
            </a:pPr>
            <a:r>
              <a:rPr lang="en-GB" sz="1400">
                <a:ea typeface="ＭＳ Ｐゴシック"/>
                <a:cs typeface="Arial"/>
              </a:rPr>
              <a:t>Mother's speech at times sounded slurred and the teacher suspects the mother may be drinking alcohol (not confirmed)</a:t>
            </a:r>
            <a:endParaRPr lang="en-GB" sz="1400">
              <a:cs typeface="Arial"/>
            </a:endParaRPr>
          </a:p>
          <a:p>
            <a:pPr marL="285750" indent="-285750">
              <a:lnSpc>
                <a:spcPct val="150000"/>
              </a:lnSpc>
              <a:buFont typeface="Arial"/>
              <a:buChar char="•"/>
            </a:pPr>
            <a:r>
              <a:rPr lang="en-GB" sz="1400">
                <a:ea typeface="ＭＳ Ｐゴシック"/>
                <a:cs typeface="Arial"/>
              </a:rPr>
              <a:t>Other parents have said they suspect that Michelle “likes to drink”</a:t>
            </a:r>
            <a:endParaRPr lang="en-GB" sz="1400">
              <a:cs typeface="Arial"/>
            </a:endParaRPr>
          </a:p>
        </p:txBody>
      </p:sp>
      <p:sp>
        <p:nvSpPr>
          <p:cNvPr id="8" name="Rectangle 7">
            <a:extLst>
              <a:ext uri="{FF2B5EF4-FFF2-40B4-BE49-F238E27FC236}">
                <a16:creationId xmlns:a16="http://schemas.microsoft.com/office/drawing/2014/main" id="{2D8E75B3-42E5-6977-788A-04453C7DCA4D}"/>
              </a:ext>
            </a:extLst>
          </p:cNvPr>
          <p:cNvSpPr/>
          <p:nvPr/>
        </p:nvSpPr>
        <p:spPr>
          <a:xfrm>
            <a:off x="1532757" y="4064326"/>
            <a:ext cx="10572155" cy="2704776"/>
          </a:xfrm>
          <a:prstGeom prst="rect">
            <a:avLst/>
          </a:prstGeom>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nSpc>
                <a:spcPct val="150000"/>
              </a:lnSpc>
            </a:pPr>
            <a:r>
              <a:rPr lang="en-GB" sz="1400">
                <a:latin typeface="Arial"/>
                <a:ea typeface="ＭＳ Ｐゴシック"/>
                <a:cs typeface="Arial"/>
              </a:rPr>
              <a:t>Jasmine is a 9 month old girl who resides in the care of her mother, Rose, and father, Sean, who are both first time parents. Concerns have been identified by the maternal and child health nurse:</a:t>
            </a:r>
          </a:p>
          <a:p>
            <a:pPr marL="285750" indent="-285750">
              <a:lnSpc>
                <a:spcPct val="150000"/>
              </a:lnSpc>
              <a:buFont typeface="Arial"/>
              <a:buChar char="•"/>
            </a:pPr>
            <a:r>
              <a:rPr lang="en-GB" sz="1400">
                <a:latin typeface="Arial"/>
                <a:ea typeface="ＭＳ Ｐゴシック"/>
                <a:cs typeface="Arial"/>
              </a:rPr>
              <a:t>The parents are young:  Rose is 19 and Sean is 20 years of age.</a:t>
            </a:r>
          </a:p>
          <a:p>
            <a:pPr marL="285750" indent="-285750">
              <a:lnSpc>
                <a:spcPct val="150000"/>
              </a:lnSpc>
              <a:buFont typeface="Arial"/>
              <a:buChar char="•"/>
            </a:pPr>
            <a:r>
              <a:rPr lang="en-GB" sz="1400">
                <a:latin typeface="Arial"/>
                <a:ea typeface="ＭＳ Ｐゴシック"/>
                <a:cs typeface="Arial"/>
              </a:rPr>
              <a:t>Rose attended an appointment today and indicated Jasmine is not sleeping, both parents are tired and they are arguing. Sean is 'out partying' all the time and Rose presented as stressed.</a:t>
            </a:r>
          </a:p>
          <a:p>
            <a:pPr marL="285750" indent="-285750">
              <a:lnSpc>
                <a:spcPct val="150000"/>
              </a:lnSpc>
              <a:buFont typeface="Arial"/>
              <a:buChar char="•"/>
            </a:pPr>
            <a:r>
              <a:rPr lang="en-GB" sz="1400">
                <a:latin typeface="Arial"/>
                <a:ea typeface="ＭＳ Ｐゴシック"/>
                <a:cs typeface="Arial"/>
              </a:rPr>
              <a:t>Rose said she smoked marijuana this week because she needed something to calm her down. Rose said that she and Sean used to use  marijuana regularly before Jasmine was born. No further details provided.</a:t>
            </a:r>
          </a:p>
          <a:p>
            <a:pPr marL="285750" indent="-285750">
              <a:lnSpc>
                <a:spcPct val="150000"/>
              </a:lnSpc>
              <a:buFont typeface="Arial"/>
              <a:buChar char="•"/>
            </a:pPr>
            <a:r>
              <a:rPr lang="en-GB" sz="1400">
                <a:latin typeface="Arial"/>
                <a:ea typeface="ＭＳ Ｐゴシック"/>
                <a:cs typeface="Arial"/>
              </a:rPr>
              <a:t>Jasmine is reported to be developing well. Meeting her milestones and gaining weight appropriately.</a:t>
            </a:r>
            <a:endParaRPr lang="en-GB" sz="1400">
              <a:cs typeface="Arial"/>
            </a:endParaRPr>
          </a:p>
        </p:txBody>
      </p:sp>
      <p:sp>
        <p:nvSpPr>
          <p:cNvPr id="3" name="Rectangle 2">
            <a:extLst>
              <a:ext uri="{FF2B5EF4-FFF2-40B4-BE49-F238E27FC236}">
                <a16:creationId xmlns:a16="http://schemas.microsoft.com/office/drawing/2014/main" id="{8151DD55-0CD9-9A5C-5AC9-EA42575282C9}"/>
              </a:ext>
            </a:extLst>
          </p:cNvPr>
          <p:cNvSpPr/>
          <p:nvPr/>
        </p:nvSpPr>
        <p:spPr>
          <a:xfrm>
            <a:off x="195943" y="1175657"/>
            <a:ext cx="1336814" cy="277190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a:t>Case study 1</a:t>
            </a:r>
          </a:p>
        </p:txBody>
      </p:sp>
      <p:sp>
        <p:nvSpPr>
          <p:cNvPr id="4" name="Rectangle 3">
            <a:extLst>
              <a:ext uri="{FF2B5EF4-FFF2-40B4-BE49-F238E27FC236}">
                <a16:creationId xmlns:a16="http://schemas.microsoft.com/office/drawing/2014/main" id="{0049CCD9-D9E9-AA3B-4A0E-0F6990888C10}"/>
              </a:ext>
            </a:extLst>
          </p:cNvPr>
          <p:cNvSpPr/>
          <p:nvPr/>
        </p:nvSpPr>
        <p:spPr>
          <a:xfrm>
            <a:off x="195943" y="4064326"/>
            <a:ext cx="1336814" cy="27047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a:t>Case study  2</a:t>
            </a:r>
          </a:p>
        </p:txBody>
      </p:sp>
    </p:spTree>
    <p:extLst>
      <p:ext uri="{BB962C8B-B14F-4D97-AF65-F5344CB8AC3E}">
        <p14:creationId xmlns:p14="http://schemas.microsoft.com/office/powerpoint/2010/main" val="115566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8E7E-AAB3-8B45-D4D1-385E2B6C976E}"/>
              </a:ext>
            </a:extLst>
          </p:cNvPr>
          <p:cNvSpPr>
            <a:spLocks noGrp="1"/>
          </p:cNvSpPr>
          <p:nvPr>
            <p:ph type="title"/>
          </p:nvPr>
        </p:nvSpPr>
        <p:spPr/>
        <p:txBody>
          <a:bodyPr/>
          <a:lstStyle/>
          <a:p>
            <a:r>
              <a:rPr lang="en-GB">
                <a:ea typeface="ＭＳ Ｐゴシック"/>
              </a:rPr>
              <a:t>Examples: reporting to Child Protection </a:t>
            </a:r>
            <a:endParaRPr lang="en-GB"/>
          </a:p>
        </p:txBody>
      </p:sp>
      <p:sp>
        <p:nvSpPr>
          <p:cNvPr id="7" name="Rectangle 6">
            <a:extLst>
              <a:ext uri="{FF2B5EF4-FFF2-40B4-BE49-F238E27FC236}">
                <a16:creationId xmlns:a16="http://schemas.microsoft.com/office/drawing/2014/main" id="{524C76EC-B410-78B9-325A-65BAFFFBB2CA}"/>
              </a:ext>
            </a:extLst>
          </p:cNvPr>
          <p:cNvSpPr/>
          <p:nvPr/>
        </p:nvSpPr>
        <p:spPr>
          <a:xfrm>
            <a:off x="1532756" y="952024"/>
            <a:ext cx="10572156" cy="2793674"/>
          </a:xfrm>
          <a:prstGeom prst="rect">
            <a:avLst/>
          </a:prstGeom>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nSpc>
                <a:spcPct val="150000"/>
              </a:lnSpc>
            </a:pPr>
            <a:r>
              <a:rPr lang="en-GB" sz="1400">
                <a:ea typeface="ＭＳ Ｐゴシック"/>
                <a:cs typeface="Arial"/>
              </a:rPr>
              <a:t>Destiny is 14 years old </a:t>
            </a:r>
            <a:r>
              <a:rPr lang="en-GB" sz="1400">
                <a:solidFill>
                  <a:schemeClr val="tx1"/>
                </a:solidFill>
                <a:ea typeface="ＭＳ Ｐゴシック"/>
                <a:cs typeface="Arial"/>
              </a:rPr>
              <a:t>and has two younger siblings. </a:t>
            </a:r>
            <a:r>
              <a:rPr lang="en-GB" sz="1400">
                <a:ea typeface="ＭＳ Ｐゴシック"/>
                <a:cs typeface="Arial"/>
              </a:rPr>
              <a:t>She has attended school today and appears upset. Destiny approaches her teacher and discloses that:</a:t>
            </a:r>
            <a:endParaRPr lang="en-GB" sz="1400">
              <a:cs typeface="Arial"/>
            </a:endParaRPr>
          </a:p>
          <a:p>
            <a:pPr marL="285750" indent="-285750">
              <a:lnSpc>
                <a:spcPct val="150000"/>
              </a:lnSpc>
              <a:buFont typeface="Arial"/>
              <a:buChar char="•"/>
            </a:pPr>
            <a:r>
              <a:rPr lang="en-GB" sz="1400">
                <a:ea typeface="ＭＳ Ｐゴシック"/>
                <a:cs typeface="Arial"/>
              </a:rPr>
              <a:t>She does not want to go home after school.</a:t>
            </a:r>
            <a:endParaRPr lang="en-GB" sz="1400">
              <a:cs typeface="Arial"/>
            </a:endParaRPr>
          </a:p>
          <a:p>
            <a:pPr marL="285750" indent="-285750">
              <a:lnSpc>
                <a:spcPct val="150000"/>
              </a:lnSpc>
              <a:buFont typeface="Arial"/>
              <a:buChar char="•"/>
            </a:pPr>
            <a:r>
              <a:rPr lang="en-GB" sz="1400">
                <a:ea typeface="ＭＳ Ｐゴシック"/>
                <a:cs typeface="Arial"/>
              </a:rPr>
              <a:t>Last night she was late home from a friend's house and her father became angry.</a:t>
            </a:r>
            <a:endParaRPr lang="en-GB" sz="1400">
              <a:cs typeface="Arial"/>
            </a:endParaRPr>
          </a:p>
          <a:p>
            <a:pPr marL="285750" indent="-285750">
              <a:lnSpc>
                <a:spcPct val="150000"/>
              </a:lnSpc>
              <a:buFont typeface="Arial"/>
              <a:buChar char="•"/>
            </a:pPr>
            <a:r>
              <a:rPr lang="en-GB" sz="1400">
                <a:ea typeface="ＭＳ Ｐゴシック"/>
                <a:cs typeface="Arial"/>
              </a:rPr>
              <a:t>When she tried to explain why she was late, her father refused to listen.</a:t>
            </a:r>
            <a:r>
              <a:rPr lang="en-GB" sz="1400">
                <a:cs typeface="Arial"/>
              </a:rPr>
              <a:t> </a:t>
            </a:r>
            <a:r>
              <a:rPr lang="en-GB" sz="1400">
                <a:ea typeface="ＭＳ Ｐゴシック"/>
                <a:cs typeface="Arial"/>
              </a:rPr>
              <a:t>He pushed her into the wall and screamed at her.</a:t>
            </a:r>
            <a:endParaRPr lang="en-GB" sz="1400">
              <a:cs typeface="Arial"/>
            </a:endParaRPr>
          </a:p>
          <a:p>
            <a:pPr marL="285750" indent="-285750">
              <a:lnSpc>
                <a:spcPct val="150000"/>
              </a:lnSpc>
              <a:buFont typeface="Arial"/>
              <a:buChar char="•"/>
            </a:pPr>
            <a:r>
              <a:rPr lang="en-GB" sz="1400">
                <a:ea typeface="ＭＳ Ｐゴシック"/>
                <a:cs typeface="Arial"/>
              </a:rPr>
              <a:t>He always gets angry at Destiny and her mother is too scared to stop him as she doesn't want to get hit again.</a:t>
            </a:r>
            <a:endParaRPr lang="en-GB" sz="1400">
              <a:cs typeface="Arial"/>
            </a:endParaRPr>
          </a:p>
          <a:p>
            <a:pPr marL="285750" indent="-285750">
              <a:lnSpc>
                <a:spcPct val="150000"/>
              </a:lnSpc>
              <a:buFont typeface="Arial"/>
              <a:buChar char="•"/>
            </a:pPr>
            <a:r>
              <a:rPr lang="en-GB" sz="1400">
                <a:ea typeface="ＭＳ Ｐゴシック"/>
                <a:cs typeface="Arial"/>
              </a:rPr>
              <a:t>He gets angry with her two younger brothers, and she is worried he will seriously hurt them.</a:t>
            </a:r>
            <a:endParaRPr lang="en-GB" sz="1400">
              <a:cs typeface="Arial"/>
            </a:endParaRPr>
          </a:p>
          <a:p>
            <a:pPr marL="285750" indent="-285750">
              <a:lnSpc>
                <a:spcPct val="150000"/>
              </a:lnSpc>
              <a:buFont typeface="Arial"/>
              <a:buChar char="•"/>
            </a:pPr>
            <a:r>
              <a:rPr lang="en-GB" sz="1400">
                <a:ea typeface="ＭＳ Ｐゴシック"/>
                <a:cs typeface="Arial"/>
              </a:rPr>
              <a:t>He is really strict and punishes the three children by strapping them. </a:t>
            </a:r>
            <a:endParaRPr lang="en-GB" sz="1400">
              <a:cs typeface="Arial"/>
            </a:endParaRPr>
          </a:p>
          <a:p>
            <a:pPr marL="285750" indent="-285750">
              <a:lnSpc>
                <a:spcPct val="150000"/>
              </a:lnSpc>
              <a:buFont typeface="Arial"/>
              <a:buChar char="•"/>
            </a:pPr>
            <a:r>
              <a:rPr lang="en-GB" sz="1400">
                <a:solidFill>
                  <a:schemeClr val="tx1"/>
                </a:solidFill>
                <a:ea typeface="ＭＳ Ｐゴシック"/>
                <a:cs typeface="Arial"/>
              </a:rPr>
              <a:t>Destiny is concerned she will be punished when her father finds out she has spoken to her teacher</a:t>
            </a:r>
            <a:endParaRPr lang="en-GB" sz="1400">
              <a:solidFill>
                <a:schemeClr val="tx1"/>
              </a:solidFill>
              <a:cs typeface="Arial"/>
            </a:endParaRPr>
          </a:p>
        </p:txBody>
      </p:sp>
      <p:sp>
        <p:nvSpPr>
          <p:cNvPr id="8" name="Rectangle 7">
            <a:extLst>
              <a:ext uri="{FF2B5EF4-FFF2-40B4-BE49-F238E27FC236}">
                <a16:creationId xmlns:a16="http://schemas.microsoft.com/office/drawing/2014/main" id="{2D8E75B3-42E5-6977-788A-04453C7DCA4D}"/>
              </a:ext>
            </a:extLst>
          </p:cNvPr>
          <p:cNvSpPr/>
          <p:nvPr/>
        </p:nvSpPr>
        <p:spPr>
          <a:xfrm>
            <a:off x="1532757" y="3839802"/>
            <a:ext cx="10572155" cy="2982686"/>
          </a:xfrm>
          <a:prstGeom prst="rect">
            <a:avLst/>
          </a:prstGeom>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nSpc>
                <a:spcPct val="150000"/>
              </a:lnSpc>
            </a:pPr>
            <a:r>
              <a:rPr lang="en-GB" sz="1400">
                <a:ea typeface="ＭＳ Ｐゴシック"/>
                <a:cs typeface="Arial"/>
              </a:rPr>
              <a:t>Bailey is 3 years old with developmental delay. He resides in the care of his parents in Office of Housing accommodation.</a:t>
            </a:r>
            <a:endParaRPr lang="en-GB" sz="1400" b="1">
              <a:cs typeface="Arial"/>
            </a:endParaRPr>
          </a:p>
          <a:p>
            <a:pPr>
              <a:lnSpc>
                <a:spcPct val="150000"/>
              </a:lnSpc>
            </a:pPr>
            <a:r>
              <a:rPr lang="en-GB" sz="1400">
                <a:ea typeface="ＭＳ Ｐゴシック"/>
                <a:cs typeface="Arial"/>
              </a:rPr>
              <a:t>A housing worker attends the family home and observes:</a:t>
            </a:r>
          </a:p>
          <a:p>
            <a:pPr marL="285750" indent="-285750">
              <a:lnSpc>
                <a:spcPct val="150000"/>
              </a:lnSpc>
              <a:buFont typeface="Arial"/>
              <a:buChar char="•"/>
            </a:pPr>
            <a:r>
              <a:rPr lang="en-GB" sz="1400">
                <a:ea typeface="ＭＳ Ｐゴシック"/>
                <a:cs typeface="Arial"/>
              </a:rPr>
              <a:t>The house is extremely cluttered and smelly. There are dirty dishes in the kitchen and loungeroom, and food scraps on the furniture and floor.</a:t>
            </a:r>
            <a:endParaRPr lang="en-GB" sz="1400">
              <a:cs typeface="Arial"/>
            </a:endParaRPr>
          </a:p>
          <a:p>
            <a:pPr marL="285750" indent="-285750">
              <a:lnSpc>
                <a:spcPct val="150000"/>
              </a:lnSpc>
              <a:buFont typeface="Arial"/>
              <a:buChar char="•"/>
            </a:pPr>
            <a:r>
              <a:rPr lang="en-GB" sz="1400">
                <a:ea typeface="ＭＳ Ｐゴシック"/>
                <a:cs typeface="Arial"/>
              </a:rPr>
              <a:t>Bailey's room is sparsely furnished with a set of drawers and a porta-cot, which the parents explain is where he sleeps. The bedding is dirty and there is a distinct smell of urine.</a:t>
            </a:r>
            <a:endParaRPr lang="en-GB" sz="1400">
              <a:cs typeface="Arial"/>
            </a:endParaRPr>
          </a:p>
          <a:p>
            <a:pPr marL="285750" indent="-285750">
              <a:lnSpc>
                <a:spcPct val="150000"/>
              </a:lnSpc>
              <a:buFont typeface="Arial"/>
              <a:buChar char="•"/>
            </a:pPr>
            <a:r>
              <a:rPr lang="en-GB" sz="1400">
                <a:ea typeface="ＭＳ Ｐゴシック"/>
                <a:cs typeface="Arial"/>
              </a:rPr>
              <a:t>Bailey is small and looks underweight. He cannot walk, is non-verbal and appears to have a linier bruises on his arm and leg</a:t>
            </a:r>
            <a:endParaRPr lang="en-GB" sz="1400">
              <a:cs typeface="Arial"/>
            </a:endParaRPr>
          </a:p>
          <a:p>
            <a:pPr marL="285750" indent="-285750">
              <a:lnSpc>
                <a:spcPct val="150000"/>
              </a:lnSpc>
              <a:buFont typeface="Arial" panose="020B0604020202020204" pitchFamily="34" charset="0"/>
              <a:buChar char="•"/>
            </a:pPr>
            <a:r>
              <a:rPr lang="en-GB" sz="1400">
                <a:ea typeface="ＭＳ Ｐゴシック"/>
                <a:cs typeface="Arial"/>
              </a:rPr>
              <a:t>The parents advise that Bailey is not attending childcare and hasn't seen his paediatrician for about 12 months. They don't seem concerned about this.</a:t>
            </a:r>
            <a:endParaRPr lang="en-GB" sz="1400">
              <a:cs typeface="Arial"/>
            </a:endParaRPr>
          </a:p>
        </p:txBody>
      </p:sp>
      <p:sp>
        <p:nvSpPr>
          <p:cNvPr id="3" name="Rectangle 2">
            <a:extLst>
              <a:ext uri="{FF2B5EF4-FFF2-40B4-BE49-F238E27FC236}">
                <a16:creationId xmlns:a16="http://schemas.microsoft.com/office/drawing/2014/main" id="{8151DD55-0CD9-9A5C-5AC9-EA42575282C9}"/>
              </a:ext>
            </a:extLst>
          </p:cNvPr>
          <p:cNvSpPr/>
          <p:nvPr/>
        </p:nvSpPr>
        <p:spPr>
          <a:xfrm>
            <a:off x="195942" y="952024"/>
            <a:ext cx="1336814" cy="279367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a:t>Case study 1</a:t>
            </a:r>
          </a:p>
        </p:txBody>
      </p:sp>
      <p:sp>
        <p:nvSpPr>
          <p:cNvPr id="4" name="Rectangle 3">
            <a:extLst>
              <a:ext uri="{FF2B5EF4-FFF2-40B4-BE49-F238E27FC236}">
                <a16:creationId xmlns:a16="http://schemas.microsoft.com/office/drawing/2014/main" id="{0049CCD9-D9E9-AA3B-4A0E-0F6990888C10}"/>
              </a:ext>
            </a:extLst>
          </p:cNvPr>
          <p:cNvSpPr/>
          <p:nvPr/>
        </p:nvSpPr>
        <p:spPr>
          <a:xfrm>
            <a:off x="195943" y="3839802"/>
            <a:ext cx="1336814" cy="29826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a:t>Case study  2</a:t>
            </a:r>
          </a:p>
        </p:txBody>
      </p:sp>
    </p:spTree>
    <p:extLst>
      <p:ext uri="{BB962C8B-B14F-4D97-AF65-F5344CB8AC3E}">
        <p14:creationId xmlns:p14="http://schemas.microsoft.com/office/powerpoint/2010/main" val="2150415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88BC-02FD-E6A7-A546-61A5FE3C4995}"/>
              </a:ext>
            </a:extLst>
          </p:cNvPr>
          <p:cNvSpPr>
            <a:spLocks noGrp="1"/>
          </p:cNvSpPr>
          <p:nvPr>
            <p:ph type="ctrTitle"/>
          </p:nvPr>
        </p:nvSpPr>
        <p:spPr/>
        <p:txBody>
          <a:bodyPr/>
          <a:lstStyle/>
          <a:p>
            <a:pPr algn="ctr">
              <a:spcBef>
                <a:spcPts val="800"/>
              </a:spcBef>
              <a:spcAft>
                <a:spcPts val="800"/>
              </a:spcAft>
            </a:pPr>
            <a:endParaRPr lang="en-AU" sz="6000" b="0">
              <a:solidFill>
                <a:srgbClr val="F79646"/>
              </a:solidFill>
            </a:endParaRPr>
          </a:p>
          <a:p>
            <a:pPr algn="ctr">
              <a:spcBef>
                <a:spcPts val="800"/>
              </a:spcBef>
              <a:spcAft>
                <a:spcPts val="800"/>
              </a:spcAft>
            </a:pPr>
            <a:endParaRPr lang="en-AU" sz="3200">
              <a:solidFill>
                <a:schemeClr val="tx1"/>
              </a:solidFill>
            </a:endParaRPr>
          </a:p>
          <a:p>
            <a:pPr algn="ctr">
              <a:spcBef>
                <a:spcPts val="800"/>
              </a:spcBef>
              <a:spcAft>
                <a:spcPts val="800"/>
              </a:spcAft>
            </a:pPr>
            <a:endParaRPr lang="en-AU" sz="3200">
              <a:solidFill>
                <a:schemeClr val="tx1"/>
              </a:solidFill>
            </a:endParaRPr>
          </a:p>
        </p:txBody>
      </p:sp>
      <p:sp>
        <p:nvSpPr>
          <p:cNvPr id="3" name="Content Placeholder 2">
            <a:extLst>
              <a:ext uri="{FF2B5EF4-FFF2-40B4-BE49-F238E27FC236}">
                <a16:creationId xmlns:a16="http://schemas.microsoft.com/office/drawing/2014/main" id="{AB1F053C-C7C6-9EDB-246E-3B045E875330}"/>
              </a:ext>
            </a:extLst>
          </p:cNvPr>
          <p:cNvSpPr>
            <a:spLocks noGrp="1"/>
          </p:cNvSpPr>
          <p:nvPr>
            <p:ph type="subTitle" idx="1"/>
          </p:nvPr>
        </p:nvSpPr>
        <p:spPr/>
        <p:txBody>
          <a:bodyPr/>
          <a:lstStyle/>
          <a:p>
            <a:pPr algn="ctr"/>
            <a:endParaRPr lang="en-AU" sz="6000">
              <a:solidFill>
                <a:schemeClr val="accent6"/>
              </a:solidFill>
            </a:endParaRPr>
          </a:p>
          <a:p>
            <a:pPr algn="ctr"/>
            <a:endParaRPr lang="en-AU" sz="3200">
              <a:solidFill>
                <a:schemeClr val="tx1"/>
              </a:solidFill>
            </a:endParaRPr>
          </a:p>
        </p:txBody>
      </p:sp>
      <p:sp>
        <p:nvSpPr>
          <p:cNvPr id="4" name="Title 4">
            <a:extLst>
              <a:ext uri="{FF2B5EF4-FFF2-40B4-BE49-F238E27FC236}">
                <a16:creationId xmlns:a16="http://schemas.microsoft.com/office/drawing/2014/main" id="{3BB5C44B-E513-988C-822D-1AFB14EAC131}"/>
              </a:ext>
            </a:extLst>
          </p:cNvPr>
          <p:cNvSpPr txBox="1">
            <a:spLocks/>
          </p:cNvSpPr>
          <p:nvPr/>
        </p:nvSpPr>
        <p:spPr bwMode="auto">
          <a:xfrm>
            <a:off x="1412402" y="1225132"/>
            <a:ext cx="8585068" cy="1890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609585" rtl="0" eaLnBrk="1" fontAlgn="base" hangingPunct="1">
              <a:spcBef>
                <a:spcPct val="0"/>
              </a:spcBef>
              <a:spcAft>
                <a:spcPct val="0"/>
              </a:spcAft>
              <a:defRPr sz="3200" b="1" kern="1200" baseline="0">
                <a:solidFill>
                  <a:srgbClr val="201547"/>
                </a:solidFill>
                <a:latin typeface="Arial"/>
                <a:ea typeface="ＭＳ Ｐゴシック" charset="0"/>
                <a:cs typeface="Arial"/>
              </a:defRPr>
            </a:lvl1pPr>
            <a:lvl2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2pPr>
            <a:lvl3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3pPr>
            <a:lvl4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4pPr>
            <a:lvl5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5pPr>
            <a:lvl6pPr marL="609585"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6pPr>
            <a:lvl7pPr marL="1219170"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7pPr>
            <a:lvl8pPr marL="1828754"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8pPr>
            <a:lvl9pPr marL="2438339"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9pPr>
          </a:lstStyle>
          <a:p>
            <a:r>
              <a:rPr lang="en-AU" sz="3200">
                <a:solidFill>
                  <a:schemeClr val="tx1"/>
                </a:solidFill>
                <a:ea typeface="ＭＳ Ｐゴシック"/>
              </a:rPr>
              <a:t>Making a report to Child Protection</a:t>
            </a:r>
            <a:endParaRPr lang="en-AU"/>
          </a:p>
        </p:txBody>
      </p:sp>
    </p:spTree>
    <p:extLst>
      <p:ext uri="{BB962C8B-B14F-4D97-AF65-F5344CB8AC3E}">
        <p14:creationId xmlns:p14="http://schemas.microsoft.com/office/powerpoint/2010/main" val="2263827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53DD-2B5F-DDDD-4E8D-39E2FEA78E32}"/>
              </a:ext>
            </a:extLst>
          </p:cNvPr>
          <p:cNvSpPr>
            <a:spLocks noGrp="1"/>
          </p:cNvSpPr>
          <p:nvPr>
            <p:ph type="title"/>
          </p:nvPr>
        </p:nvSpPr>
        <p:spPr/>
        <p:txBody>
          <a:bodyPr/>
          <a:lstStyle/>
          <a:p>
            <a:r>
              <a:rPr lang="en-AU">
                <a:ea typeface="ＭＳ Ｐゴシック"/>
              </a:rPr>
              <a:t>When reporting concerns for a child’s safety</a:t>
            </a:r>
            <a:endParaRPr lang="en-AU"/>
          </a:p>
        </p:txBody>
      </p:sp>
      <p:sp>
        <p:nvSpPr>
          <p:cNvPr id="5" name="Rectangle 4">
            <a:extLst>
              <a:ext uri="{FF2B5EF4-FFF2-40B4-BE49-F238E27FC236}">
                <a16:creationId xmlns:a16="http://schemas.microsoft.com/office/drawing/2014/main" id="{F778E26D-F713-1F38-C690-A9A6546284ED}"/>
              </a:ext>
            </a:extLst>
          </p:cNvPr>
          <p:cNvSpPr/>
          <p:nvPr/>
        </p:nvSpPr>
        <p:spPr>
          <a:xfrm>
            <a:off x="190499" y="1277628"/>
            <a:ext cx="11585382" cy="172543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AU" sz="1400" b="1">
                <a:ea typeface="ＭＳ Ｐゴシック"/>
              </a:rPr>
              <a:t>When you have concerns for a child’s safety you can report to Child Protection if you have formed </a:t>
            </a:r>
            <a:r>
              <a:rPr lang="en-AU" altLang="en-US" sz="1400" b="1">
                <a:ea typeface="ＭＳ Ｐゴシック"/>
              </a:rPr>
              <a:t>reasonable belief: </a:t>
            </a:r>
            <a:endParaRPr lang="en-AU" altLang="en-US" sz="1400" b="1">
              <a:ea typeface="ＭＳ Ｐゴシック" pitchFamily="34" charset="-128"/>
            </a:endParaRPr>
          </a:p>
          <a:p>
            <a:pPr marL="285750" indent="-285750">
              <a:lnSpc>
                <a:spcPct val="90000"/>
              </a:lnSpc>
              <a:spcBef>
                <a:spcPts val="600"/>
              </a:spcBef>
              <a:spcAft>
                <a:spcPts val="600"/>
              </a:spcAft>
              <a:buFont typeface="Arial"/>
              <a:buChar char="•"/>
            </a:pPr>
            <a:r>
              <a:rPr lang="en-AU" altLang="en-US" sz="1400" b="0">
                <a:ea typeface="ＭＳ Ｐゴシック"/>
              </a:rPr>
              <a:t>that a child is or may be </a:t>
            </a:r>
            <a:r>
              <a:rPr lang="en-AU" altLang="en-US" sz="1400">
                <a:ea typeface="ＭＳ Ｐゴシック"/>
              </a:rPr>
              <a:t>in </a:t>
            </a:r>
            <a:r>
              <a:rPr lang="en-AU" altLang="en-US" sz="1400" b="1">
                <a:solidFill>
                  <a:schemeClr val="tx1"/>
                </a:solidFill>
                <a:ea typeface="ＭＳ Ｐゴシック"/>
              </a:rPr>
              <a:t>need of protection </a:t>
            </a:r>
            <a:endParaRPr lang="en-AU" altLang="en-US" sz="1400" b="1">
              <a:solidFill>
                <a:schemeClr val="tx1"/>
              </a:solidFill>
              <a:ea typeface="ＭＳ Ｐゴシック" pitchFamily="34" charset="-128"/>
            </a:endParaRPr>
          </a:p>
          <a:p>
            <a:pPr marL="285750" indent="-285750">
              <a:lnSpc>
                <a:spcPct val="90000"/>
              </a:lnSpc>
              <a:spcBef>
                <a:spcPts val="600"/>
              </a:spcBef>
              <a:spcAft>
                <a:spcPts val="600"/>
              </a:spcAft>
              <a:buFont typeface="Arial"/>
              <a:buChar char="•"/>
            </a:pPr>
            <a:r>
              <a:rPr lang="en-AU" altLang="en-US" sz="1400" b="0">
                <a:ea typeface="ＭＳ Ｐゴシック"/>
              </a:rPr>
              <a:t>the child has suffered significant </a:t>
            </a:r>
            <a:r>
              <a:rPr lang="en-AU" altLang="en-US" sz="1400" b="1">
                <a:ea typeface="ＭＳ Ｐゴシック"/>
              </a:rPr>
              <a:t>harm</a:t>
            </a:r>
            <a:r>
              <a:rPr lang="en-AU" altLang="en-US" sz="1400" b="0">
                <a:ea typeface="ＭＳ Ｐゴシック"/>
              </a:rPr>
              <a:t> or damage to their health or development</a:t>
            </a:r>
          </a:p>
          <a:p>
            <a:pPr marL="285750" indent="-285750">
              <a:lnSpc>
                <a:spcPct val="90000"/>
              </a:lnSpc>
              <a:spcBef>
                <a:spcPts val="600"/>
              </a:spcBef>
              <a:spcAft>
                <a:spcPts val="600"/>
              </a:spcAft>
              <a:buFont typeface="Arial"/>
              <a:buChar char="•"/>
            </a:pPr>
            <a:r>
              <a:rPr lang="en-AU" altLang="en-US" sz="1400" b="0">
                <a:ea typeface="ＭＳ Ｐゴシック"/>
              </a:rPr>
              <a:t>their parents have not protected and are unlikely to protect the child from </a:t>
            </a:r>
            <a:r>
              <a:rPr lang="en-AU" altLang="en-US" sz="1400" b="1">
                <a:ea typeface="ＭＳ Ｐゴシック"/>
              </a:rPr>
              <a:t>harm</a:t>
            </a:r>
            <a:r>
              <a:rPr lang="en-AU" altLang="en-US" sz="1400" b="0">
                <a:ea typeface="ＭＳ Ｐゴシック"/>
              </a:rPr>
              <a:t> of that type</a:t>
            </a:r>
          </a:p>
          <a:p>
            <a:pPr marL="285750" indent="-285750">
              <a:lnSpc>
                <a:spcPct val="90000"/>
              </a:lnSpc>
              <a:spcBef>
                <a:spcPts val="600"/>
              </a:spcBef>
              <a:spcAft>
                <a:spcPts val="600"/>
              </a:spcAft>
              <a:buFont typeface="Arial"/>
              <a:buChar char="•"/>
            </a:pPr>
            <a:r>
              <a:rPr lang="en-AU" altLang="en-US" sz="1400" b="0">
                <a:ea typeface="ＭＳ Ｐゴシック"/>
              </a:rPr>
              <a:t>statutory child protection intervention may be required to provide for the child’s safety</a:t>
            </a:r>
            <a:endParaRPr lang="en-AU" altLang="x-none" sz="1400">
              <a:ea typeface="ＭＳ Ｐゴシック"/>
              <a:cs typeface="Arial"/>
            </a:endParaRPr>
          </a:p>
        </p:txBody>
      </p:sp>
      <p:sp>
        <p:nvSpPr>
          <p:cNvPr id="7" name="Rectangle 6">
            <a:extLst>
              <a:ext uri="{FF2B5EF4-FFF2-40B4-BE49-F238E27FC236}">
                <a16:creationId xmlns:a16="http://schemas.microsoft.com/office/drawing/2014/main" id="{63B20CA0-282C-A403-65AD-B9F105077DB0}"/>
              </a:ext>
            </a:extLst>
          </p:cNvPr>
          <p:cNvSpPr/>
          <p:nvPr/>
        </p:nvSpPr>
        <p:spPr>
          <a:xfrm>
            <a:off x="190499" y="3825468"/>
            <a:ext cx="5208815" cy="2956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marL="177165" marR="0" lvl="1" indent="0" algn="ctr" defTabSz="914400" rtl="0" eaLnBrk="0" fontAlgn="base" latinLnBrk="0" hangingPunct="0">
              <a:lnSpc>
                <a:spcPct val="100000"/>
              </a:lnSpc>
              <a:spcBef>
                <a:spcPts val="0"/>
              </a:spcBef>
              <a:spcAft>
                <a:spcPts val="0"/>
              </a:spcAft>
              <a:buClrTx/>
              <a:buSzTx/>
              <a:buFont typeface="Courier New,monospace"/>
              <a:buNone/>
              <a:tabLst/>
              <a:defRPr/>
            </a:pPr>
            <a:r>
              <a:rPr lang="en-AU" sz="1400" b="1">
                <a:ea typeface="Arial Unicode MS"/>
                <a:cs typeface="Arial Unicode MS"/>
              </a:rPr>
              <a:t>Examples of harm include:</a:t>
            </a:r>
          </a:p>
          <a:p>
            <a:pPr marL="177165" marR="0" lvl="1" indent="0" algn="ctr" defTabSz="914400" rtl="0" eaLnBrk="0" fontAlgn="base" latinLnBrk="0" hangingPunct="0">
              <a:lnSpc>
                <a:spcPct val="100000"/>
              </a:lnSpc>
              <a:spcBef>
                <a:spcPts val="0"/>
              </a:spcBef>
              <a:spcAft>
                <a:spcPts val="0"/>
              </a:spcAft>
              <a:buClrTx/>
              <a:buSzTx/>
              <a:buFont typeface="Courier New,monospace"/>
              <a:buNone/>
              <a:tabLst/>
              <a:defRPr/>
            </a:pPr>
            <a:endParaRPr lang="en-AU" sz="1400">
              <a:ea typeface="Arial Unicode MS"/>
            </a:endParaRPr>
          </a:p>
          <a:p>
            <a:pPr marL="285750" indent="-285750">
              <a:lnSpc>
                <a:spcPct val="150000"/>
              </a:lnSpc>
              <a:spcBef>
                <a:spcPts val="0"/>
              </a:spcBef>
              <a:spcAft>
                <a:spcPts val="0"/>
              </a:spcAft>
              <a:buFont typeface="Arial"/>
              <a:buChar char="•"/>
            </a:pPr>
            <a:r>
              <a:rPr lang="en-AU" sz="1400" b="0"/>
              <a:t>physical injury, non-accidental or unexplained injury</a:t>
            </a:r>
          </a:p>
          <a:p>
            <a:pPr marL="285750" indent="-285750">
              <a:lnSpc>
                <a:spcPct val="150000"/>
              </a:lnSpc>
              <a:spcBef>
                <a:spcPts val="0"/>
              </a:spcBef>
              <a:spcAft>
                <a:spcPts val="0"/>
              </a:spcAft>
              <a:buFont typeface="Arial"/>
              <a:buChar char="•"/>
            </a:pPr>
            <a:r>
              <a:rPr lang="en-AU" sz="1400">
                <a:solidFill>
                  <a:schemeClr val="tx1"/>
                </a:solidFill>
              </a:rPr>
              <a:t>Sexual abuse</a:t>
            </a:r>
            <a:endParaRPr lang="en-AU" sz="1400" b="0">
              <a:solidFill>
                <a:schemeClr val="tx1"/>
              </a:solidFill>
            </a:endParaRPr>
          </a:p>
          <a:p>
            <a:pPr marL="285750" indent="-285750">
              <a:lnSpc>
                <a:spcPct val="150000"/>
              </a:lnSpc>
              <a:spcBef>
                <a:spcPts val="0"/>
              </a:spcBef>
              <a:spcAft>
                <a:spcPts val="0"/>
              </a:spcAft>
              <a:buFont typeface="Arial"/>
              <a:buChar char="•"/>
            </a:pPr>
            <a:r>
              <a:rPr lang="en-AU" sz="1400" b="0"/>
              <a:t>emotional or psychological </a:t>
            </a:r>
          </a:p>
          <a:p>
            <a:pPr marL="285750" indent="-285750">
              <a:lnSpc>
                <a:spcPct val="150000"/>
              </a:lnSpc>
              <a:spcBef>
                <a:spcPts val="0"/>
              </a:spcBef>
              <a:spcAft>
                <a:spcPts val="0"/>
              </a:spcAft>
              <a:buFont typeface="Arial"/>
              <a:buChar char="•"/>
            </a:pPr>
            <a:r>
              <a:rPr lang="en-AU" sz="1400" b="0"/>
              <a:t>neglect, poor care or lack of appropriate </a:t>
            </a:r>
            <a:r>
              <a:rPr lang="en-AU" sz="1400"/>
              <a:t>supervision</a:t>
            </a:r>
          </a:p>
          <a:p>
            <a:pPr marL="285750" indent="-285750">
              <a:lnSpc>
                <a:spcPct val="150000"/>
              </a:lnSpc>
              <a:spcBef>
                <a:spcPts val="0"/>
              </a:spcBef>
              <a:spcAft>
                <a:spcPts val="0"/>
              </a:spcAft>
              <a:buFont typeface="Arial"/>
              <a:buChar char="•"/>
            </a:pPr>
            <a:r>
              <a:rPr lang="en-AU" sz="1400"/>
              <a:t>persistent family violence, parental substance misuse, psychiatric illness</a:t>
            </a:r>
          </a:p>
          <a:p>
            <a:pPr>
              <a:lnSpc>
                <a:spcPct val="150000"/>
              </a:lnSpc>
              <a:spcBef>
                <a:spcPts val="0"/>
              </a:spcBef>
              <a:spcAft>
                <a:spcPts val="0"/>
              </a:spcAft>
            </a:pPr>
            <a:endParaRPr lang="en-AU" sz="1400"/>
          </a:p>
        </p:txBody>
      </p:sp>
      <p:pic>
        <p:nvPicPr>
          <p:cNvPr id="4" name="Graphic 3">
            <a:extLst>
              <a:ext uri="{FF2B5EF4-FFF2-40B4-BE49-F238E27FC236}">
                <a16:creationId xmlns:a16="http://schemas.microsoft.com/office/drawing/2014/main" id="{3E869EEF-5005-4F06-3DE4-2BD5CCAFC17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4937" y="2763575"/>
            <a:ext cx="2913966" cy="1725433"/>
          </a:xfrm>
          <a:prstGeom prst="rect">
            <a:avLst/>
          </a:prstGeom>
        </p:spPr>
      </p:pic>
      <p:sp>
        <p:nvSpPr>
          <p:cNvPr id="8" name="Rectangle 7">
            <a:extLst>
              <a:ext uri="{FF2B5EF4-FFF2-40B4-BE49-F238E27FC236}">
                <a16:creationId xmlns:a16="http://schemas.microsoft.com/office/drawing/2014/main" id="{CEFB6F1F-660A-C44F-252B-2BE33B617C31}"/>
              </a:ext>
            </a:extLst>
          </p:cNvPr>
          <p:cNvSpPr/>
          <p:nvPr/>
        </p:nvSpPr>
        <p:spPr>
          <a:xfrm>
            <a:off x="5562599" y="3825467"/>
            <a:ext cx="6357258" cy="2956333"/>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marL="177165" marR="0" lvl="1" indent="0" algn="ctr" defTabSz="914400" rtl="0" eaLnBrk="0" fontAlgn="base" latinLnBrk="0" hangingPunct="0">
              <a:lnSpc>
                <a:spcPct val="100000"/>
              </a:lnSpc>
              <a:spcBef>
                <a:spcPts val="0"/>
              </a:spcBef>
              <a:spcAft>
                <a:spcPts val="0"/>
              </a:spcAft>
              <a:buClrTx/>
              <a:buSzTx/>
              <a:buFont typeface="Courier New,monospace"/>
              <a:buNone/>
              <a:tabLst/>
              <a:defRPr/>
            </a:pPr>
            <a:endParaRPr lang="en-AU" sz="1400">
              <a:ea typeface="Arial Unicode MS"/>
              <a:cs typeface="Arial Unicode MS"/>
            </a:endParaRPr>
          </a:p>
          <a:p>
            <a:pPr marL="177165" marR="0" lvl="1" indent="0" algn="ctr" defTabSz="914400" rtl="0" eaLnBrk="0" fontAlgn="base" latinLnBrk="0" hangingPunct="0">
              <a:lnSpc>
                <a:spcPct val="100000"/>
              </a:lnSpc>
              <a:spcBef>
                <a:spcPts val="0"/>
              </a:spcBef>
              <a:spcAft>
                <a:spcPts val="0"/>
              </a:spcAft>
              <a:buClrTx/>
              <a:buSzTx/>
              <a:buFont typeface="Courier New,monospace"/>
              <a:buNone/>
              <a:tabLst/>
              <a:defRPr/>
            </a:pPr>
            <a:r>
              <a:rPr lang="en-AU" sz="1400" b="1">
                <a:ea typeface="Arial Unicode MS"/>
                <a:cs typeface="Arial Unicode MS"/>
              </a:rPr>
              <a:t>Other reasons a child may be in need of protection:</a:t>
            </a:r>
          </a:p>
          <a:p>
            <a:pPr marL="177165" marR="0" lvl="1" indent="0" algn="ctr" defTabSz="914400" rtl="0" eaLnBrk="0" fontAlgn="base" latinLnBrk="0" hangingPunct="0">
              <a:lnSpc>
                <a:spcPct val="100000"/>
              </a:lnSpc>
              <a:spcBef>
                <a:spcPts val="0"/>
              </a:spcBef>
              <a:spcAft>
                <a:spcPts val="0"/>
              </a:spcAft>
              <a:buClrTx/>
              <a:buSzTx/>
              <a:buFont typeface="Courier New,monospace"/>
              <a:buNone/>
              <a:tabLst/>
              <a:defRPr/>
            </a:pPr>
            <a:endParaRPr lang="en-AU" sz="1400">
              <a:ea typeface="Arial Unicode MS"/>
            </a:endParaRPr>
          </a:p>
          <a:p>
            <a:pPr marL="285750" indent="-285750">
              <a:lnSpc>
                <a:spcPct val="150000"/>
              </a:lnSpc>
              <a:spcBef>
                <a:spcPts val="0"/>
              </a:spcBef>
              <a:spcAft>
                <a:spcPts val="0"/>
              </a:spcAft>
              <a:buFont typeface="Arial"/>
              <a:buChar char="•"/>
            </a:pPr>
            <a:r>
              <a:rPr lang="en-AU" sz="1400" b="0"/>
              <a:t>a child’s actions or behaviour place them at risk sexual abuse</a:t>
            </a:r>
          </a:p>
          <a:p>
            <a:pPr marL="285750" indent="-285750">
              <a:lnSpc>
                <a:spcPct val="150000"/>
              </a:lnSpc>
              <a:spcBef>
                <a:spcPts val="0"/>
              </a:spcBef>
              <a:spcAft>
                <a:spcPts val="0"/>
              </a:spcAft>
              <a:buFont typeface="Arial"/>
              <a:buChar char="•"/>
            </a:pPr>
            <a:r>
              <a:rPr lang="en-AU" altLang="en-US" sz="1400">
                <a:ea typeface="Geneva"/>
                <a:cs typeface="Arial" pitchFamily="34" charset="0"/>
              </a:rPr>
              <a:t>a child </a:t>
            </a:r>
            <a:r>
              <a:rPr lang="en-AU" altLang="en-US" sz="1400" b="0">
                <a:latin typeface="+mn-lt"/>
                <a:ea typeface="Geneva"/>
                <a:cs typeface="Arial" pitchFamily="34" charset="0"/>
              </a:rPr>
              <a:t>exhibiting sexually abusive behaviours and refusing therapeutic treatment</a:t>
            </a:r>
          </a:p>
          <a:p>
            <a:pPr marL="285750" indent="-285750">
              <a:lnSpc>
                <a:spcPct val="150000"/>
              </a:lnSpc>
              <a:spcBef>
                <a:spcPts val="0"/>
              </a:spcBef>
              <a:spcAft>
                <a:spcPts val="0"/>
              </a:spcAft>
              <a:buFont typeface="Arial"/>
              <a:buChar char="•"/>
            </a:pPr>
            <a:r>
              <a:rPr lang="en-AU" sz="1400"/>
              <a:t>a </a:t>
            </a:r>
            <a:r>
              <a:rPr lang="en-AU" sz="1400" b="0"/>
              <a:t>child appears abandoned, child’s parents are dead or incapacitated and no other suitable person is willing and able to care for the child </a:t>
            </a:r>
          </a:p>
          <a:p>
            <a:pPr marL="285750" indent="-285750">
              <a:lnSpc>
                <a:spcPct val="150000"/>
              </a:lnSpc>
              <a:spcBef>
                <a:spcPts val="0"/>
              </a:spcBef>
              <a:spcAft>
                <a:spcPts val="0"/>
              </a:spcAft>
              <a:buFont typeface="Arial"/>
              <a:buChar char="•"/>
            </a:pPr>
            <a:r>
              <a:rPr lang="en-AU" altLang="en-US" sz="1400" b="0">
                <a:latin typeface="+mn-lt"/>
                <a:ea typeface="Geneva"/>
                <a:cs typeface="Arial" pitchFamily="34" charset="0"/>
              </a:rPr>
              <a:t>where a child’s actions or behaviour may place them at risk of significant harm and the parents are unwilling or unable to protect the child</a:t>
            </a:r>
          </a:p>
        </p:txBody>
      </p:sp>
    </p:spTree>
    <p:extLst>
      <p:ext uri="{BB962C8B-B14F-4D97-AF65-F5344CB8AC3E}">
        <p14:creationId xmlns:p14="http://schemas.microsoft.com/office/powerpoint/2010/main" val="833189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53DD-2B5F-DDDD-4E8D-39E2FEA78E32}"/>
              </a:ext>
            </a:extLst>
          </p:cNvPr>
          <p:cNvSpPr>
            <a:spLocks noGrp="1"/>
          </p:cNvSpPr>
          <p:nvPr>
            <p:ph type="title"/>
          </p:nvPr>
        </p:nvSpPr>
        <p:spPr/>
        <p:txBody>
          <a:bodyPr/>
          <a:lstStyle/>
          <a:p>
            <a:r>
              <a:rPr lang="en-AU">
                <a:ea typeface="ＭＳ Ｐゴシック"/>
              </a:rPr>
              <a:t>If a child makes a disclosure about abuse:</a:t>
            </a:r>
            <a:endParaRPr lang="en-AU"/>
          </a:p>
        </p:txBody>
      </p:sp>
      <p:sp>
        <p:nvSpPr>
          <p:cNvPr id="8" name="Rectangle 7">
            <a:extLst>
              <a:ext uri="{FF2B5EF4-FFF2-40B4-BE49-F238E27FC236}">
                <a16:creationId xmlns:a16="http://schemas.microsoft.com/office/drawing/2014/main" id="{31A5F955-40FA-C025-C38C-E5DFBA011744}"/>
              </a:ext>
            </a:extLst>
          </p:cNvPr>
          <p:cNvSpPr/>
          <p:nvPr/>
        </p:nvSpPr>
        <p:spPr>
          <a:xfrm>
            <a:off x="3164441" y="1490166"/>
            <a:ext cx="8047846" cy="284129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1219170" eaLnBrk="1" hangingPunct="1">
              <a:lnSpc>
                <a:spcPct val="150000"/>
              </a:lnSpc>
              <a:spcBef>
                <a:spcPts val="0"/>
              </a:spcBef>
              <a:spcAft>
                <a:spcPts val="0"/>
              </a:spcAft>
            </a:pPr>
            <a:r>
              <a:rPr lang="en-AU" sz="3600" b="1">
                <a:ea typeface="ＭＳ Ｐゴシック" charset="0"/>
                <a:cs typeface="ＭＳ Ｐゴシック" charset="0"/>
              </a:rPr>
              <a:t>Do…..</a:t>
            </a:r>
          </a:p>
          <a:p>
            <a:pPr marL="342900" indent="-342900" defTabSz="1219170" eaLnBrk="1" hangingPunct="1">
              <a:lnSpc>
                <a:spcPct val="150000"/>
              </a:lnSpc>
              <a:spcBef>
                <a:spcPts val="0"/>
              </a:spcBef>
              <a:spcAft>
                <a:spcPts val="0"/>
              </a:spcAft>
              <a:buFont typeface="Arial"/>
              <a:buChar char="•"/>
            </a:pPr>
            <a:r>
              <a:rPr lang="en-AU" b="0">
                <a:ea typeface="ＭＳ Ｐゴシック" charset="0"/>
                <a:cs typeface="ＭＳ Ｐゴシック" charset="0"/>
              </a:rPr>
              <a:t>Listen to the child without interrupting</a:t>
            </a:r>
            <a:endParaRPr lang="en-AU" b="0"/>
          </a:p>
          <a:p>
            <a:pPr marL="342900" indent="-342900" defTabSz="1219170" eaLnBrk="1" hangingPunct="1">
              <a:lnSpc>
                <a:spcPct val="150000"/>
              </a:lnSpc>
              <a:spcBef>
                <a:spcPts val="0"/>
              </a:spcBef>
              <a:spcAft>
                <a:spcPts val="0"/>
              </a:spcAft>
              <a:buFont typeface="Arial"/>
              <a:buChar char="•"/>
            </a:pPr>
            <a:r>
              <a:rPr lang="en-AU" b="0">
                <a:ea typeface="ＭＳ Ｐゴシック" charset="0"/>
                <a:cs typeface="ＭＳ Ｐゴシック" charset="0"/>
              </a:rPr>
              <a:t>Give support by demonstrating that you believe their story</a:t>
            </a:r>
            <a:endParaRPr lang="en-AU" b="0"/>
          </a:p>
          <a:p>
            <a:pPr marL="342900" indent="-342900" defTabSz="1219170">
              <a:lnSpc>
                <a:spcPct val="150000"/>
              </a:lnSpc>
              <a:spcBef>
                <a:spcPts val="0"/>
              </a:spcBef>
              <a:spcAft>
                <a:spcPts val="0"/>
              </a:spcAft>
              <a:buFont typeface="Arial"/>
              <a:buChar char="•"/>
            </a:pPr>
            <a:r>
              <a:rPr lang="en-AU" b="0">
                <a:ea typeface="ＭＳ Ｐゴシック" charset="0"/>
                <a:cs typeface="ＭＳ Ｐゴシック" charset="0"/>
              </a:rPr>
              <a:t>Avoid emotional reactions and be as professional as possible</a:t>
            </a:r>
            <a:endParaRPr lang="en-AU" b="0"/>
          </a:p>
          <a:p>
            <a:pPr marL="342900" indent="-342900" defTabSz="1219170" eaLnBrk="1" hangingPunct="1">
              <a:lnSpc>
                <a:spcPct val="150000"/>
              </a:lnSpc>
              <a:spcBef>
                <a:spcPts val="0"/>
              </a:spcBef>
              <a:spcAft>
                <a:spcPts val="0"/>
              </a:spcAft>
              <a:buFont typeface="Arial"/>
              <a:buChar char="•"/>
            </a:pPr>
            <a:r>
              <a:rPr lang="en-AU" b="0">
                <a:ea typeface="ＭＳ Ｐゴシック" charset="0"/>
                <a:cs typeface="ＭＳ Ｐゴシック" charset="0"/>
              </a:rPr>
              <a:t>Collect essential information – what happened next?</a:t>
            </a:r>
            <a:endParaRPr lang="en-AU" b="0"/>
          </a:p>
          <a:p>
            <a:pPr marL="342900" indent="-342900" defTabSz="1219170" eaLnBrk="1" hangingPunct="1">
              <a:lnSpc>
                <a:spcPct val="150000"/>
              </a:lnSpc>
              <a:spcBef>
                <a:spcPts val="0"/>
              </a:spcBef>
              <a:spcAft>
                <a:spcPts val="0"/>
              </a:spcAft>
              <a:buFont typeface="Arial"/>
              <a:buChar char="•"/>
            </a:pPr>
            <a:r>
              <a:rPr lang="en-AU" b="0">
                <a:ea typeface="ＭＳ Ｐゴシック" charset="0"/>
                <a:cs typeface="ＭＳ Ｐゴシック" charset="0"/>
              </a:rPr>
              <a:t>Record what you have been told</a:t>
            </a:r>
          </a:p>
          <a:p>
            <a:pPr defTabSz="1219170" eaLnBrk="1" hangingPunct="1">
              <a:lnSpc>
                <a:spcPct val="150000"/>
              </a:lnSpc>
              <a:spcBef>
                <a:spcPts val="0"/>
              </a:spcBef>
              <a:spcAft>
                <a:spcPts val="0"/>
              </a:spcAft>
            </a:pPr>
            <a:endParaRPr lang="en-AU" b="0"/>
          </a:p>
        </p:txBody>
      </p:sp>
      <p:sp>
        <p:nvSpPr>
          <p:cNvPr id="9" name="Rectangle 8">
            <a:extLst>
              <a:ext uri="{FF2B5EF4-FFF2-40B4-BE49-F238E27FC236}">
                <a16:creationId xmlns:a16="http://schemas.microsoft.com/office/drawing/2014/main" id="{0CAC586D-EEB7-31A9-FD04-0DF278691A6E}"/>
              </a:ext>
            </a:extLst>
          </p:cNvPr>
          <p:cNvSpPr/>
          <p:nvPr/>
        </p:nvSpPr>
        <p:spPr>
          <a:xfrm>
            <a:off x="3164441" y="4537156"/>
            <a:ext cx="8047846" cy="179172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1219170" eaLnBrk="1" hangingPunct="1">
              <a:lnSpc>
                <a:spcPct val="150000"/>
              </a:lnSpc>
              <a:spcBef>
                <a:spcPts val="0"/>
              </a:spcBef>
              <a:spcAft>
                <a:spcPts val="0"/>
              </a:spcAft>
            </a:pPr>
            <a:r>
              <a:rPr lang="en-AU" sz="3600" b="1">
                <a:ea typeface="ＭＳ Ｐゴシック" charset="0"/>
                <a:cs typeface="ＭＳ Ｐゴシック" charset="0"/>
              </a:rPr>
              <a:t>Do not…..</a:t>
            </a:r>
          </a:p>
          <a:p>
            <a:pPr marL="342900" indent="-342900" defTabSz="1219170" eaLnBrk="1" hangingPunct="1">
              <a:lnSpc>
                <a:spcPct val="150000"/>
              </a:lnSpc>
              <a:spcBef>
                <a:spcPts val="0"/>
              </a:spcBef>
              <a:spcAft>
                <a:spcPts val="0"/>
              </a:spcAft>
              <a:buFont typeface="Arial"/>
              <a:buChar char="•"/>
            </a:pPr>
            <a:r>
              <a:rPr lang="en-AU" b="0">
                <a:ea typeface="ＭＳ Ｐゴシック" charset="0"/>
                <a:cs typeface="ＭＳ Ｐゴシック" charset="0"/>
              </a:rPr>
              <a:t>Express negative suggestions such as judgement, doubt or shock</a:t>
            </a:r>
            <a:endParaRPr lang="en-AU" b="0"/>
          </a:p>
          <a:p>
            <a:pPr marL="342900" indent="-342900" defTabSz="1219170" eaLnBrk="1" hangingPunct="1">
              <a:lnSpc>
                <a:spcPct val="150000"/>
              </a:lnSpc>
              <a:spcBef>
                <a:spcPts val="0"/>
              </a:spcBef>
              <a:spcAft>
                <a:spcPts val="0"/>
              </a:spcAft>
              <a:buFont typeface="Arial"/>
              <a:buChar char="•"/>
            </a:pPr>
            <a:r>
              <a:rPr lang="en-AU" b="0">
                <a:ea typeface="ＭＳ Ｐゴシック" charset="0"/>
                <a:cs typeface="ＭＳ Ｐゴシック" charset="0"/>
              </a:rPr>
              <a:t>Make promises you cannot keep - for example not to tell anyone else</a:t>
            </a:r>
            <a:endParaRPr lang="en-AU" b="0"/>
          </a:p>
        </p:txBody>
      </p:sp>
      <p:pic>
        <p:nvPicPr>
          <p:cNvPr id="4" name="Graphic 3" descr="Thumbs up sign with solid fill">
            <a:extLst>
              <a:ext uri="{FF2B5EF4-FFF2-40B4-BE49-F238E27FC236}">
                <a16:creationId xmlns:a16="http://schemas.microsoft.com/office/drawing/2014/main" id="{CC7AC726-0F7D-DEA5-25BD-28862DEE89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2694" y="1496661"/>
            <a:ext cx="2231572" cy="2231572"/>
          </a:xfrm>
          <a:prstGeom prst="rect">
            <a:avLst/>
          </a:prstGeom>
        </p:spPr>
      </p:pic>
      <p:pic>
        <p:nvPicPr>
          <p:cNvPr id="6" name="Graphic 5" descr="Thumbs Down with solid fill">
            <a:extLst>
              <a:ext uri="{FF2B5EF4-FFF2-40B4-BE49-F238E27FC236}">
                <a16:creationId xmlns:a16="http://schemas.microsoft.com/office/drawing/2014/main" id="{4815A180-5994-0182-642E-EE1A178095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2694" y="4331461"/>
            <a:ext cx="2232000" cy="2232000"/>
          </a:xfrm>
          <a:prstGeom prst="rect">
            <a:avLst/>
          </a:prstGeom>
        </p:spPr>
      </p:pic>
    </p:spTree>
    <p:extLst>
      <p:ext uri="{BB962C8B-B14F-4D97-AF65-F5344CB8AC3E}">
        <p14:creationId xmlns:p14="http://schemas.microsoft.com/office/powerpoint/2010/main" val="271033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53DD-2B5F-DDDD-4E8D-39E2FEA78E32}"/>
              </a:ext>
            </a:extLst>
          </p:cNvPr>
          <p:cNvSpPr>
            <a:spLocks noGrp="1"/>
          </p:cNvSpPr>
          <p:nvPr>
            <p:ph type="title"/>
          </p:nvPr>
        </p:nvSpPr>
        <p:spPr/>
        <p:txBody>
          <a:bodyPr/>
          <a:lstStyle/>
          <a:p>
            <a:r>
              <a:rPr lang="en-AU">
                <a:ea typeface="ＭＳ Ｐゴシック"/>
              </a:rPr>
              <a:t>Being prepared when making a Child Protection Report</a:t>
            </a:r>
            <a:endParaRPr lang="en-AU"/>
          </a:p>
        </p:txBody>
      </p:sp>
      <p:sp>
        <p:nvSpPr>
          <p:cNvPr id="6" name="Rectangle 5">
            <a:extLst>
              <a:ext uri="{FF2B5EF4-FFF2-40B4-BE49-F238E27FC236}">
                <a16:creationId xmlns:a16="http://schemas.microsoft.com/office/drawing/2014/main" id="{C7A9AD55-E779-B2C2-1018-2DF47F0C5F7F}"/>
              </a:ext>
            </a:extLst>
          </p:cNvPr>
          <p:cNvSpPr/>
          <p:nvPr/>
        </p:nvSpPr>
        <p:spPr>
          <a:xfrm>
            <a:off x="87087" y="1273908"/>
            <a:ext cx="11843656" cy="5374542"/>
          </a:xfrm>
          <a:prstGeom prst="rect">
            <a:avLst/>
          </a:prstGeom>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563245">
              <a:lnSpc>
                <a:spcPct val="150000"/>
              </a:lnSpc>
              <a:spcBef>
                <a:spcPts val="0"/>
              </a:spcBef>
              <a:spcAft>
                <a:spcPts val="0"/>
              </a:spcAft>
            </a:pPr>
            <a:r>
              <a:rPr lang="en-AU" altLang="en-US" b="0">
                <a:solidFill>
                  <a:schemeClr val="tx1"/>
                </a:solidFill>
                <a:latin typeface="+mn-lt"/>
                <a:ea typeface="Geneva"/>
                <a:cs typeface="Arial"/>
              </a:rPr>
              <a:t>Try and have as much of the following information available when making your report:</a:t>
            </a:r>
            <a:endParaRPr lang="en-AU" altLang="en-US" b="0">
              <a:solidFill>
                <a:schemeClr val="tx1"/>
              </a:solidFill>
              <a:latin typeface="+mn-lt"/>
              <a:ea typeface="Geneva"/>
              <a:cs typeface="Arial" pitchFamily="34" charset="0"/>
            </a:endParaRPr>
          </a:p>
          <a:p>
            <a:pPr marL="849630" indent="-285750">
              <a:lnSpc>
                <a:spcPct val="150000"/>
              </a:lnSpc>
              <a:spcBef>
                <a:spcPts val="0"/>
              </a:spcBef>
              <a:spcAft>
                <a:spcPts val="0"/>
              </a:spcAft>
              <a:buFont typeface="Arial"/>
              <a:buChar char="•"/>
            </a:pPr>
            <a:r>
              <a:rPr lang="en-AU" altLang="en-US" b="0">
                <a:solidFill>
                  <a:schemeClr val="tx1"/>
                </a:solidFill>
                <a:latin typeface="+mn-lt"/>
                <a:ea typeface="Geneva"/>
                <a:cs typeface="Arial"/>
              </a:rPr>
              <a:t>Identifying information: </a:t>
            </a:r>
            <a:r>
              <a:rPr lang="en-AU" altLang="en-US">
                <a:solidFill>
                  <a:schemeClr val="tx1"/>
                </a:solidFill>
                <a:ea typeface="Geneva"/>
                <a:cs typeface="Arial"/>
              </a:rPr>
              <a:t>c</a:t>
            </a:r>
            <a:r>
              <a:rPr lang="en-AU" altLang="en-US" b="0">
                <a:solidFill>
                  <a:schemeClr val="tx1"/>
                </a:solidFill>
                <a:latin typeface="+mn-lt"/>
                <a:ea typeface="Geneva"/>
                <a:cs typeface="Arial"/>
              </a:rPr>
              <a:t>hild’s name, address, DOB</a:t>
            </a:r>
            <a:r>
              <a:rPr lang="en-AU" altLang="en-US">
                <a:solidFill>
                  <a:schemeClr val="tx1"/>
                </a:solidFill>
                <a:ea typeface="Geneva"/>
                <a:cs typeface="Arial"/>
              </a:rPr>
              <a:t>, other family members including parents and siblings</a:t>
            </a:r>
            <a:endParaRPr lang="en-AU" altLang="en-US">
              <a:solidFill>
                <a:schemeClr val="tx1"/>
              </a:solidFill>
              <a:latin typeface="+mn-lt"/>
              <a:ea typeface="Geneva"/>
              <a:cs typeface="Arial"/>
            </a:endParaRPr>
          </a:p>
          <a:p>
            <a:pPr marL="849630" indent="-285750">
              <a:lnSpc>
                <a:spcPct val="150000"/>
              </a:lnSpc>
              <a:spcBef>
                <a:spcPts val="0"/>
              </a:spcBef>
              <a:spcAft>
                <a:spcPts val="0"/>
              </a:spcAft>
              <a:buFont typeface="Arial"/>
              <a:buChar char="•"/>
            </a:pPr>
            <a:r>
              <a:rPr lang="en-AU" altLang="en-US" b="0">
                <a:solidFill>
                  <a:schemeClr val="tx1"/>
                </a:solidFill>
                <a:latin typeface="+mn-lt"/>
                <a:ea typeface="Geneva"/>
                <a:cs typeface="Arial"/>
              </a:rPr>
              <a:t>A description of the concern:</a:t>
            </a:r>
            <a:r>
              <a:rPr lang="en-AU" altLang="en-US">
                <a:solidFill>
                  <a:schemeClr val="tx1"/>
                </a:solidFill>
                <a:ea typeface="Geneva"/>
                <a:cs typeface="Arial"/>
              </a:rPr>
              <a:t> any</a:t>
            </a:r>
            <a:r>
              <a:rPr lang="en-AU" altLang="en-US" b="0">
                <a:solidFill>
                  <a:schemeClr val="tx1"/>
                </a:solidFill>
                <a:latin typeface="+mn-lt"/>
                <a:ea typeface="Geneva"/>
                <a:cs typeface="Arial"/>
              </a:rPr>
              <a:t> </a:t>
            </a:r>
            <a:r>
              <a:rPr lang="en-AU" altLang="en-US">
                <a:solidFill>
                  <a:schemeClr val="tx1"/>
                </a:solidFill>
                <a:ea typeface="Geneva"/>
                <a:cs typeface="Arial"/>
              </a:rPr>
              <a:t>injuries</a:t>
            </a:r>
            <a:r>
              <a:rPr lang="en-AU" altLang="en-US" b="0">
                <a:solidFill>
                  <a:schemeClr val="tx1"/>
                </a:solidFill>
                <a:latin typeface="+mn-lt"/>
                <a:ea typeface="Geneva"/>
                <a:cs typeface="Arial"/>
              </a:rPr>
              <a:t>, the behaviour, </a:t>
            </a:r>
            <a:r>
              <a:rPr lang="en-AU" altLang="en-US">
                <a:solidFill>
                  <a:schemeClr val="tx1"/>
                </a:solidFill>
                <a:ea typeface="Geneva"/>
                <a:cs typeface="Arial"/>
              </a:rPr>
              <a:t>observations, what </a:t>
            </a:r>
            <a:r>
              <a:rPr lang="en-AU" altLang="en-US" b="0">
                <a:solidFill>
                  <a:schemeClr val="tx1"/>
                </a:solidFill>
                <a:latin typeface="+mn-lt"/>
                <a:ea typeface="Geneva"/>
                <a:cs typeface="Arial"/>
              </a:rPr>
              <a:t>was said</a:t>
            </a:r>
            <a:r>
              <a:rPr lang="en-AU" altLang="en-US">
                <a:solidFill>
                  <a:schemeClr val="tx1"/>
                </a:solidFill>
                <a:ea typeface="Geneva"/>
                <a:cs typeface="Arial"/>
              </a:rPr>
              <a:t> </a:t>
            </a:r>
            <a:endParaRPr lang="en-AU" altLang="en-US" b="0">
              <a:solidFill>
                <a:schemeClr val="tx1"/>
              </a:solidFill>
              <a:latin typeface="+mn-lt"/>
              <a:ea typeface="Geneva"/>
              <a:cs typeface="Arial"/>
            </a:endParaRPr>
          </a:p>
          <a:p>
            <a:pPr marL="849630" indent="-285750">
              <a:lnSpc>
                <a:spcPct val="150000"/>
              </a:lnSpc>
              <a:spcBef>
                <a:spcPts val="0"/>
              </a:spcBef>
              <a:spcAft>
                <a:spcPts val="0"/>
              </a:spcAft>
              <a:buFont typeface="Arial"/>
              <a:buChar char="•"/>
            </a:pPr>
            <a:r>
              <a:rPr lang="en-AU" altLang="en-US" b="0">
                <a:solidFill>
                  <a:schemeClr val="tx1"/>
                </a:solidFill>
                <a:latin typeface="+mn-lt"/>
                <a:ea typeface="Geneva"/>
                <a:cs typeface="Arial"/>
              </a:rPr>
              <a:t>The reason for believing that the injury or behaviour is the result of abuse</a:t>
            </a:r>
          </a:p>
          <a:p>
            <a:pPr marL="849630" indent="-285750">
              <a:lnSpc>
                <a:spcPct val="150000"/>
              </a:lnSpc>
              <a:spcBef>
                <a:spcPts val="0"/>
              </a:spcBef>
              <a:spcAft>
                <a:spcPts val="0"/>
              </a:spcAft>
              <a:buFont typeface="Arial"/>
              <a:buChar char="•"/>
            </a:pPr>
            <a:r>
              <a:rPr lang="en-AU" altLang="en-US" b="0">
                <a:solidFill>
                  <a:schemeClr val="tx1"/>
                </a:solidFill>
                <a:latin typeface="+mn-lt"/>
                <a:ea typeface="Geneva"/>
                <a:cs typeface="Arial"/>
              </a:rPr>
              <a:t>Information relevant to any immediate concerns, </a:t>
            </a:r>
            <a:r>
              <a:rPr lang="en-AU" altLang="en-US">
                <a:solidFill>
                  <a:schemeClr val="tx1"/>
                </a:solidFill>
                <a:ea typeface="Geneva"/>
                <a:cs typeface="Arial"/>
              </a:rPr>
              <a:t>safety and </a:t>
            </a:r>
            <a:r>
              <a:rPr lang="en-AU" altLang="en-US" b="0">
                <a:solidFill>
                  <a:schemeClr val="tx1"/>
                </a:solidFill>
                <a:latin typeface="+mn-lt"/>
                <a:ea typeface="Geneva"/>
                <a:cs typeface="Arial"/>
              </a:rPr>
              <a:t>danger: such as the whereabouts of the person causing the harm</a:t>
            </a:r>
          </a:p>
          <a:p>
            <a:pPr marL="849630" indent="-285750">
              <a:lnSpc>
                <a:spcPct val="150000"/>
              </a:lnSpc>
              <a:spcBef>
                <a:spcPts val="0"/>
              </a:spcBef>
              <a:spcAft>
                <a:spcPts val="0"/>
              </a:spcAft>
              <a:buFont typeface="Arial"/>
              <a:buChar char="•"/>
            </a:pPr>
            <a:r>
              <a:rPr lang="en-AU" altLang="en-US">
                <a:solidFill>
                  <a:schemeClr val="tx1"/>
                </a:solidFill>
                <a:ea typeface="Geneva"/>
                <a:cs typeface="Arial"/>
              </a:rPr>
              <a:t>Details about the child’s support network and ecosystem: extended family</a:t>
            </a:r>
            <a:r>
              <a:rPr lang="en-AU" altLang="en-US" b="0">
                <a:solidFill>
                  <a:schemeClr val="tx1"/>
                </a:solidFill>
                <a:latin typeface="+mn-lt"/>
                <a:ea typeface="Geneva"/>
                <a:cs typeface="Arial"/>
              </a:rPr>
              <a:t>, school, medical and support services</a:t>
            </a:r>
            <a:r>
              <a:rPr lang="en-AU" altLang="en-US" b="0">
                <a:solidFill>
                  <a:schemeClr val="tx1"/>
                </a:solidFill>
                <a:ea typeface="Geneva"/>
                <a:cs typeface="Arial"/>
              </a:rPr>
              <a:t> </a:t>
            </a:r>
            <a:endParaRPr lang="en-AU" altLang="en-US" b="0">
              <a:solidFill>
                <a:schemeClr val="tx1"/>
              </a:solidFill>
              <a:latin typeface="+mn-lt"/>
              <a:ea typeface="Geneva"/>
              <a:cs typeface="Arial" pitchFamily="34" charset="0"/>
            </a:endParaRPr>
          </a:p>
          <a:p>
            <a:pPr marL="849630" indent="-285750">
              <a:lnSpc>
                <a:spcPct val="150000"/>
              </a:lnSpc>
              <a:spcBef>
                <a:spcPts val="0"/>
              </a:spcBef>
              <a:spcAft>
                <a:spcPts val="0"/>
              </a:spcAft>
              <a:buFont typeface="Arial"/>
              <a:buChar char="•"/>
            </a:pPr>
            <a:r>
              <a:rPr lang="en-AU" altLang="en-US">
                <a:solidFill>
                  <a:schemeClr val="tx1"/>
                </a:solidFill>
                <a:ea typeface="Geneva"/>
                <a:cs typeface="Arial"/>
              </a:rPr>
              <a:t>If you know the child or family are Aboriginal, any cultural information </a:t>
            </a:r>
            <a:endParaRPr lang="en-AU" altLang="en-US">
              <a:solidFill>
                <a:schemeClr val="tx1"/>
              </a:solidFill>
              <a:ea typeface="Geneva"/>
              <a:cs typeface="Arial" pitchFamily="34" charset="0"/>
            </a:endParaRPr>
          </a:p>
          <a:p>
            <a:pPr marL="849630" indent="-285750">
              <a:lnSpc>
                <a:spcPct val="150000"/>
              </a:lnSpc>
              <a:spcBef>
                <a:spcPts val="0"/>
              </a:spcBef>
              <a:spcAft>
                <a:spcPts val="0"/>
              </a:spcAft>
              <a:buFont typeface="Arial"/>
              <a:buChar char="•"/>
            </a:pPr>
            <a:r>
              <a:rPr lang="en-AU" altLang="en-US" b="0">
                <a:solidFill>
                  <a:schemeClr val="tx1"/>
                </a:solidFill>
                <a:latin typeface="+mn-lt"/>
                <a:ea typeface="Geneva"/>
                <a:cs typeface="Arial"/>
              </a:rPr>
              <a:t>If you know the child or family are culturally or linguistically diverse, any relevant information: language, support network</a:t>
            </a:r>
            <a:r>
              <a:rPr lang="en-AU" altLang="en-US">
                <a:solidFill>
                  <a:schemeClr val="tx1"/>
                </a:solidFill>
                <a:ea typeface="Geneva"/>
                <a:cs typeface="Arial"/>
              </a:rPr>
              <a:t>, cultural needs </a:t>
            </a:r>
          </a:p>
          <a:p>
            <a:pPr marL="849630" indent="-285750">
              <a:lnSpc>
                <a:spcPct val="150000"/>
              </a:lnSpc>
              <a:spcBef>
                <a:spcPts val="0"/>
              </a:spcBef>
              <a:spcAft>
                <a:spcPts val="0"/>
              </a:spcAft>
              <a:buFont typeface="Arial"/>
              <a:buChar char="•"/>
            </a:pPr>
            <a:r>
              <a:rPr lang="en-AU" altLang="en-US" b="0">
                <a:solidFill>
                  <a:schemeClr val="tx1"/>
                </a:solidFill>
                <a:latin typeface="+mn-lt"/>
                <a:ea typeface="Geneva"/>
                <a:cs typeface="Arial"/>
              </a:rPr>
              <a:t>Whether the child or family know you are making a report</a:t>
            </a:r>
            <a:r>
              <a:rPr lang="en-AU" altLang="en-US">
                <a:solidFill>
                  <a:schemeClr val="tx1"/>
                </a:solidFill>
                <a:ea typeface="Geneva"/>
                <a:cs typeface="Arial"/>
              </a:rPr>
              <a:t> </a:t>
            </a:r>
            <a:endParaRPr lang="en-AU" altLang="en-US" b="0">
              <a:solidFill>
                <a:schemeClr val="tx1"/>
              </a:solidFill>
              <a:latin typeface="+mn-lt"/>
              <a:ea typeface="Geneva"/>
              <a:cs typeface="Arial"/>
            </a:endParaRPr>
          </a:p>
          <a:p>
            <a:pPr algn="ctr">
              <a:lnSpc>
                <a:spcPct val="150000"/>
              </a:lnSpc>
              <a:spcBef>
                <a:spcPts val="0"/>
              </a:spcBef>
              <a:spcAft>
                <a:spcPts val="0"/>
              </a:spcAft>
            </a:pPr>
            <a:r>
              <a:rPr lang="en-AU">
                <a:ea typeface="ＭＳ Ｐゴシック"/>
                <a:hlinkClick r:id="rId3"/>
              </a:rPr>
              <a:t>https://providers.dffh.vic.gov.au/making-report-child-protection</a:t>
            </a:r>
            <a:endParaRPr lang="en-AU">
              <a:ea typeface="ＭＳ Ｐゴシック"/>
            </a:endParaRPr>
          </a:p>
        </p:txBody>
      </p:sp>
      <p:pic>
        <p:nvPicPr>
          <p:cNvPr id="4" name="Graphic 3" descr="Call center with solid fill">
            <a:extLst>
              <a:ext uri="{FF2B5EF4-FFF2-40B4-BE49-F238E27FC236}">
                <a16:creationId xmlns:a16="http://schemas.microsoft.com/office/drawing/2014/main" id="{8832D1D0-5223-1629-885A-E8045AD210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9799" y="5391150"/>
            <a:ext cx="1632857" cy="1183821"/>
          </a:xfrm>
          <a:prstGeom prst="rect">
            <a:avLst/>
          </a:prstGeom>
        </p:spPr>
      </p:pic>
    </p:spTree>
    <p:extLst>
      <p:ext uri="{BB962C8B-B14F-4D97-AF65-F5344CB8AC3E}">
        <p14:creationId xmlns:p14="http://schemas.microsoft.com/office/powerpoint/2010/main" val="4045991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88BC-02FD-E6A7-A546-61A5FE3C4995}"/>
              </a:ext>
            </a:extLst>
          </p:cNvPr>
          <p:cNvSpPr>
            <a:spLocks noGrp="1"/>
          </p:cNvSpPr>
          <p:nvPr>
            <p:ph type="ctrTitle"/>
          </p:nvPr>
        </p:nvSpPr>
        <p:spPr/>
        <p:txBody>
          <a:bodyPr/>
          <a:lstStyle/>
          <a:p>
            <a:pPr algn="ctr">
              <a:spcBef>
                <a:spcPts val="800"/>
              </a:spcBef>
              <a:spcAft>
                <a:spcPts val="800"/>
              </a:spcAft>
            </a:pPr>
            <a:endParaRPr lang="en-AU" sz="6000" b="0">
              <a:solidFill>
                <a:srgbClr val="F79646"/>
              </a:solidFill>
            </a:endParaRPr>
          </a:p>
          <a:p>
            <a:pPr algn="ctr">
              <a:spcBef>
                <a:spcPts val="800"/>
              </a:spcBef>
              <a:spcAft>
                <a:spcPts val="800"/>
              </a:spcAft>
            </a:pPr>
            <a:endParaRPr lang="en-AU" sz="3200">
              <a:solidFill>
                <a:schemeClr val="tx1"/>
              </a:solidFill>
            </a:endParaRPr>
          </a:p>
          <a:p>
            <a:pPr algn="ctr">
              <a:spcBef>
                <a:spcPts val="800"/>
              </a:spcBef>
              <a:spcAft>
                <a:spcPts val="800"/>
              </a:spcAft>
            </a:pPr>
            <a:endParaRPr lang="en-AU" sz="3200">
              <a:solidFill>
                <a:schemeClr val="tx1"/>
              </a:solidFill>
            </a:endParaRPr>
          </a:p>
        </p:txBody>
      </p:sp>
      <p:sp>
        <p:nvSpPr>
          <p:cNvPr id="3" name="Content Placeholder 2">
            <a:extLst>
              <a:ext uri="{FF2B5EF4-FFF2-40B4-BE49-F238E27FC236}">
                <a16:creationId xmlns:a16="http://schemas.microsoft.com/office/drawing/2014/main" id="{AB1F053C-C7C6-9EDB-246E-3B045E875330}"/>
              </a:ext>
            </a:extLst>
          </p:cNvPr>
          <p:cNvSpPr>
            <a:spLocks noGrp="1"/>
          </p:cNvSpPr>
          <p:nvPr>
            <p:ph type="subTitle" idx="1"/>
          </p:nvPr>
        </p:nvSpPr>
        <p:spPr/>
        <p:txBody>
          <a:bodyPr/>
          <a:lstStyle/>
          <a:p>
            <a:pPr algn="ctr"/>
            <a:endParaRPr lang="en-AU" sz="6000">
              <a:solidFill>
                <a:schemeClr val="accent6"/>
              </a:solidFill>
            </a:endParaRPr>
          </a:p>
          <a:p>
            <a:pPr algn="ctr"/>
            <a:endParaRPr lang="en-AU" sz="3200">
              <a:solidFill>
                <a:schemeClr val="tx1"/>
              </a:solidFill>
            </a:endParaRPr>
          </a:p>
        </p:txBody>
      </p:sp>
      <p:sp>
        <p:nvSpPr>
          <p:cNvPr id="4" name="Title 4">
            <a:extLst>
              <a:ext uri="{FF2B5EF4-FFF2-40B4-BE49-F238E27FC236}">
                <a16:creationId xmlns:a16="http://schemas.microsoft.com/office/drawing/2014/main" id="{3BB5C44B-E513-988C-822D-1AFB14EAC131}"/>
              </a:ext>
            </a:extLst>
          </p:cNvPr>
          <p:cNvSpPr txBox="1">
            <a:spLocks/>
          </p:cNvSpPr>
          <p:nvPr/>
        </p:nvSpPr>
        <p:spPr bwMode="auto">
          <a:xfrm>
            <a:off x="1359030" y="1861497"/>
            <a:ext cx="8585068" cy="1890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609585" rtl="0" eaLnBrk="1" fontAlgn="base" hangingPunct="1">
              <a:spcBef>
                <a:spcPct val="0"/>
              </a:spcBef>
              <a:spcAft>
                <a:spcPct val="0"/>
              </a:spcAft>
              <a:defRPr sz="3200" b="1" kern="1200" baseline="0">
                <a:solidFill>
                  <a:srgbClr val="201547"/>
                </a:solidFill>
                <a:latin typeface="Arial"/>
                <a:ea typeface="ＭＳ Ｐゴシック" charset="0"/>
                <a:cs typeface="Arial"/>
              </a:defRPr>
            </a:lvl1pPr>
            <a:lvl2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2pPr>
            <a:lvl3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3pPr>
            <a:lvl4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4pPr>
            <a:lvl5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5pPr>
            <a:lvl6pPr marL="609585"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6pPr>
            <a:lvl7pPr marL="1219170"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7pPr>
            <a:lvl8pPr marL="1828754"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8pPr>
            <a:lvl9pPr marL="2438339"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9pPr>
          </a:lstStyle>
          <a:p>
            <a:r>
              <a:rPr lang="en-AU" sz="3200">
                <a:solidFill>
                  <a:schemeClr val="tx1"/>
                </a:solidFill>
                <a:ea typeface="ＭＳ Ｐゴシック"/>
              </a:rPr>
              <a:t>Mandatory reporting and other reporting requirements </a:t>
            </a:r>
            <a:endParaRPr lang="en-AU"/>
          </a:p>
        </p:txBody>
      </p:sp>
    </p:spTree>
    <p:extLst>
      <p:ext uri="{BB962C8B-B14F-4D97-AF65-F5344CB8AC3E}">
        <p14:creationId xmlns:p14="http://schemas.microsoft.com/office/powerpoint/2010/main" val="1202205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53DD-2B5F-DDDD-4E8D-39E2FEA78E32}"/>
              </a:ext>
            </a:extLst>
          </p:cNvPr>
          <p:cNvSpPr>
            <a:spLocks noGrp="1"/>
          </p:cNvSpPr>
          <p:nvPr>
            <p:ph type="title"/>
          </p:nvPr>
        </p:nvSpPr>
        <p:spPr/>
        <p:txBody>
          <a:bodyPr/>
          <a:lstStyle/>
          <a:p>
            <a:r>
              <a:rPr lang="en-AU">
                <a:ea typeface="ＭＳ Ｐゴシック"/>
              </a:rPr>
              <a:t>Mandatory reporting </a:t>
            </a:r>
            <a:endParaRPr lang="en-AU"/>
          </a:p>
        </p:txBody>
      </p:sp>
      <p:sp>
        <p:nvSpPr>
          <p:cNvPr id="5" name="Rectangle 4">
            <a:extLst>
              <a:ext uri="{FF2B5EF4-FFF2-40B4-BE49-F238E27FC236}">
                <a16:creationId xmlns:a16="http://schemas.microsoft.com/office/drawing/2014/main" id="{F778E26D-F713-1F38-C690-A9A6546284ED}"/>
              </a:ext>
            </a:extLst>
          </p:cNvPr>
          <p:cNvSpPr/>
          <p:nvPr/>
        </p:nvSpPr>
        <p:spPr>
          <a:xfrm>
            <a:off x="148492" y="985346"/>
            <a:ext cx="11895016" cy="103074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r>
              <a:rPr lang="en-AU" sz="1600" b="0">
                <a:latin typeface="Arial"/>
                <a:ea typeface="ＭＳ Ｐゴシック"/>
                <a:cs typeface="Arial"/>
              </a:rPr>
              <a:t>Mandatory reporting </a:t>
            </a:r>
            <a:r>
              <a:rPr lang="en-AU" sz="1600" b="0">
                <a:solidFill>
                  <a:schemeClr val="tx1"/>
                </a:solidFill>
                <a:latin typeface="Arial"/>
                <a:ea typeface="ＭＳ Ｐゴシック"/>
                <a:cs typeface="Arial"/>
              </a:rPr>
              <a:t>(s184 CYFA) </a:t>
            </a:r>
            <a:r>
              <a:rPr lang="en-AU" sz="1600" b="0">
                <a:latin typeface="Arial"/>
                <a:ea typeface="ＭＳ Ｐゴシック"/>
                <a:cs typeface="Arial"/>
              </a:rPr>
              <a:t>is the legal obligation of certain professionals in Victoria to report incidences of child </a:t>
            </a:r>
            <a:r>
              <a:rPr lang="en-AU" sz="1600" b="1">
                <a:latin typeface="Arial"/>
                <a:ea typeface="ＭＳ Ｐゴシック"/>
                <a:cs typeface="Arial"/>
              </a:rPr>
              <a:t>physical </a:t>
            </a:r>
            <a:r>
              <a:rPr lang="en-AU" sz="1600" b="1">
                <a:solidFill>
                  <a:schemeClr val="tx1"/>
                </a:solidFill>
                <a:latin typeface="Arial"/>
                <a:ea typeface="ＭＳ Ｐゴシック"/>
                <a:cs typeface="Arial"/>
              </a:rPr>
              <a:t>injury</a:t>
            </a:r>
            <a:r>
              <a:rPr lang="en-AU" sz="1600" b="0">
                <a:solidFill>
                  <a:schemeClr val="tx1"/>
                </a:solidFill>
                <a:latin typeface="Arial"/>
                <a:ea typeface="ＭＳ Ｐゴシック"/>
                <a:cs typeface="Arial"/>
              </a:rPr>
              <a:t> </a:t>
            </a:r>
            <a:r>
              <a:rPr lang="en-AU" sz="1600" b="0">
                <a:latin typeface="Arial"/>
                <a:ea typeface="ＭＳ Ｐゴシック"/>
                <a:cs typeface="Arial"/>
              </a:rPr>
              <a:t>and </a:t>
            </a:r>
            <a:r>
              <a:rPr lang="en-AU" sz="1600" b="1">
                <a:latin typeface="Arial"/>
                <a:ea typeface="ＭＳ Ｐゴシック"/>
                <a:cs typeface="Arial"/>
              </a:rPr>
              <a:t>sexual abuse</a:t>
            </a:r>
            <a:r>
              <a:rPr lang="en-AU" sz="1600" b="0">
                <a:latin typeface="Arial"/>
                <a:ea typeface="ＭＳ Ｐゴシック"/>
                <a:cs typeface="Arial"/>
              </a:rPr>
              <a:t> where the parent has not protected or is unlikely to protect the child from that harm.</a:t>
            </a:r>
            <a:r>
              <a:rPr lang="en-AU" sz="1600">
                <a:latin typeface="Arial"/>
                <a:ea typeface="ＭＳ Ｐゴシック"/>
                <a:cs typeface="Arial"/>
              </a:rPr>
              <a:t> </a:t>
            </a:r>
          </a:p>
        </p:txBody>
      </p:sp>
      <p:sp>
        <p:nvSpPr>
          <p:cNvPr id="6" name="Rectangle 5">
            <a:extLst>
              <a:ext uri="{FF2B5EF4-FFF2-40B4-BE49-F238E27FC236}">
                <a16:creationId xmlns:a16="http://schemas.microsoft.com/office/drawing/2014/main" id="{C7A9AD55-E779-B2C2-1018-2DF47F0C5F7F}"/>
              </a:ext>
            </a:extLst>
          </p:cNvPr>
          <p:cNvSpPr/>
          <p:nvPr/>
        </p:nvSpPr>
        <p:spPr>
          <a:xfrm>
            <a:off x="148492" y="2108002"/>
            <a:ext cx="5668414" cy="260919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AU" sz="1400">
                <a:ea typeface="ＭＳ Ｐゴシック"/>
                <a:cs typeface="Arial"/>
              </a:rPr>
              <a:t>In Victoria mandated reporters </a:t>
            </a:r>
            <a:r>
              <a:rPr lang="en-AU" sz="1400">
                <a:solidFill>
                  <a:schemeClr val="tx1"/>
                </a:solidFill>
                <a:ea typeface="ＭＳ Ｐゴシック"/>
                <a:cs typeface="Arial"/>
              </a:rPr>
              <a:t>(s182 CYFA) </a:t>
            </a:r>
            <a:r>
              <a:rPr lang="en-AU" sz="1400">
                <a:ea typeface="ＭＳ Ｐゴシック"/>
                <a:cs typeface="Arial"/>
              </a:rPr>
              <a:t>must make a report if:</a:t>
            </a:r>
          </a:p>
          <a:p>
            <a:pPr marL="285750" indent="-285750">
              <a:lnSpc>
                <a:spcPct val="150000"/>
              </a:lnSpc>
              <a:buFont typeface="Arial" panose="020B0604020202020204" pitchFamily="34" charset="0"/>
              <a:buChar char="•"/>
            </a:pPr>
            <a:r>
              <a:rPr lang="en-AU" sz="1400">
                <a:ea typeface="ＭＳ Ｐゴシック"/>
                <a:cs typeface="Arial"/>
              </a:rPr>
              <a:t>In</a:t>
            </a:r>
            <a:r>
              <a:rPr lang="en-AU" sz="1400" b="0">
                <a:ea typeface="ＭＳ Ｐゴシック"/>
                <a:cs typeface="Arial"/>
              </a:rPr>
              <a:t> the course of </a:t>
            </a:r>
            <a:r>
              <a:rPr lang="en-AU" sz="1400">
                <a:ea typeface="ＭＳ Ｐゴシック"/>
                <a:cs typeface="Arial"/>
              </a:rPr>
              <a:t>practising their profession </a:t>
            </a:r>
            <a:r>
              <a:rPr lang="en-AU" sz="1400" b="0">
                <a:ea typeface="ＭＳ Ｐゴシック"/>
                <a:cs typeface="Arial"/>
              </a:rPr>
              <a:t>or carrying out duties of their office, position or employment</a:t>
            </a:r>
            <a:r>
              <a:rPr lang="en-AU" sz="1400">
                <a:ea typeface="ＭＳ Ｐゴシック"/>
                <a:cs typeface="Arial"/>
              </a:rPr>
              <a:t> they</a:t>
            </a:r>
            <a:r>
              <a:rPr lang="en-AU" sz="1400" b="0">
                <a:ea typeface="ＭＳ Ｐゴシック"/>
                <a:cs typeface="Arial"/>
              </a:rPr>
              <a:t> form </a:t>
            </a:r>
            <a:r>
              <a:rPr lang="en-AU" sz="1400" b="1">
                <a:ea typeface="ＭＳ Ｐゴシック"/>
                <a:cs typeface="Arial"/>
              </a:rPr>
              <a:t>a belief on reasonable grounds</a:t>
            </a:r>
            <a:r>
              <a:rPr lang="en-AU" sz="1400" b="0">
                <a:ea typeface="ＭＳ Ｐゴシック"/>
                <a:cs typeface="Arial"/>
              </a:rPr>
              <a:t> that a child is in need of protection from </a:t>
            </a:r>
            <a:r>
              <a:rPr lang="en-AU" sz="1400" b="1">
                <a:ea typeface="ＭＳ Ｐゴシック"/>
                <a:cs typeface="Arial"/>
              </a:rPr>
              <a:t>physical injury </a:t>
            </a:r>
            <a:r>
              <a:rPr lang="en-AU" sz="1400" b="0">
                <a:ea typeface="ＭＳ Ｐゴシック"/>
                <a:cs typeface="Arial"/>
              </a:rPr>
              <a:t>or </a:t>
            </a:r>
            <a:r>
              <a:rPr lang="en-AU" sz="1400" b="1">
                <a:ea typeface="ＭＳ Ｐゴシック"/>
                <a:cs typeface="Arial"/>
              </a:rPr>
              <a:t>sexual abuse</a:t>
            </a:r>
            <a:r>
              <a:rPr lang="en-AU" sz="1400">
                <a:ea typeface="ＭＳ Ｐゴシック"/>
                <a:cs typeface="Arial"/>
              </a:rPr>
              <a:t>.</a:t>
            </a:r>
            <a:r>
              <a:rPr lang="en-AU" sz="1400" b="1">
                <a:ea typeface="ＭＳ Ｐゴシック"/>
                <a:cs typeface="Arial"/>
              </a:rPr>
              <a:t> </a:t>
            </a:r>
            <a:endParaRPr lang="en-AU" sz="1400" b="0"/>
          </a:p>
          <a:p>
            <a:pPr marL="285750" indent="-285750">
              <a:lnSpc>
                <a:spcPct val="150000"/>
              </a:lnSpc>
              <a:buFont typeface="Arial" panose="020B0604020202020204" pitchFamily="34" charset="0"/>
              <a:buChar char="•"/>
            </a:pPr>
            <a:r>
              <a:rPr lang="en-AU" sz="1400" b="0">
                <a:ea typeface="ＭＳ Ｐゴシック"/>
                <a:cs typeface="Arial"/>
              </a:rPr>
              <a:t>The report must be made </a:t>
            </a:r>
            <a:r>
              <a:rPr lang="en-AU" sz="1400">
                <a:ea typeface="ＭＳ Ｐゴシック"/>
                <a:cs typeface="Arial"/>
              </a:rPr>
              <a:t>as soon as practicable </a:t>
            </a:r>
            <a:r>
              <a:rPr lang="en-AU" sz="1400" b="0">
                <a:ea typeface="ＭＳ Ｐゴシック"/>
                <a:cs typeface="Arial"/>
              </a:rPr>
              <a:t>after forming the belief and after each occasion on which they become aware of any further reasonable grounds for the belief.</a:t>
            </a:r>
          </a:p>
        </p:txBody>
      </p:sp>
      <p:sp>
        <p:nvSpPr>
          <p:cNvPr id="3" name="Rectangle 2">
            <a:extLst>
              <a:ext uri="{FF2B5EF4-FFF2-40B4-BE49-F238E27FC236}">
                <a16:creationId xmlns:a16="http://schemas.microsoft.com/office/drawing/2014/main" id="{708BA76C-4BC8-B8CF-51E4-5C72F79172CA}"/>
              </a:ext>
            </a:extLst>
          </p:cNvPr>
          <p:cNvSpPr/>
          <p:nvPr/>
        </p:nvSpPr>
        <p:spPr>
          <a:xfrm>
            <a:off x="5923402" y="2107999"/>
            <a:ext cx="6120106" cy="468409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lnSpc>
                <a:spcPct val="150000"/>
              </a:lnSpc>
              <a:spcAft>
                <a:spcPts val="0"/>
              </a:spcAft>
            </a:pPr>
            <a:r>
              <a:rPr lang="en-AU" sz="1400" b="1">
                <a:effectLst/>
                <a:latin typeface="Arial" panose="020B0604020202020204" pitchFamily="34" charset="0"/>
                <a:ea typeface="Times" panose="02020603050405020304" pitchFamily="18" charset="0"/>
                <a:cs typeface="Arial" panose="020B0604020202020204" pitchFamily="34" charset="0"/>
              </a:rPr>
              <a:t>Mandatory Reporters</a:t>
            </a:r>
          </a:p>
          <a:p>
            <a:pPr marL="342900" indent="-342900">
              <a:lnSpc>
                <a:spcPct val="150000"/>
              </a:lnSpc>
              <a:spcAft>
                <a:spcPts val="0"/>
              </a:spcAft>
              <a:buFont typeface="Calibri" panose="020F0502020204030204" pitchFamily="34" charset="0"/>
              <a:buChar char="•"/>
            </a:pPr>
            <a:r>
              <a:rPr lang="en-AU" sz="1400">
                <a:latin typeface="Arial" panose="020B0604020202020204" pitchFamily="34" charset="0"/>
                <a:cs typeface="Arial" panose="020B0604020202020204" pitchFamily="34" charset="0"/>
              </a:rPr>
              <a:t>registered medical practitioners</a:t>
            </a:r>
          </a:p>
          <a:p>
            <a:pPr marL="342900" lvl="0" indent="-342900">
              <a:lnSpc>
                <a:spcPct val="150000"/>
              </a:lnSpc>
              <a:spcAft>
                <a:spcPts val="0"/>
              </a:spcAft>
              <a:buFont typeface="Calibri" panose="020F0502020204030204" pitchFamily="34" charset="0"/>
              <a:buChar char="•"/>
            </a:pPr>
            <a:r>
              <a:rPr lang="en-AU" sz="1400">
                <a:latin typeface="Arial" panose="020B0604020202020204" pitchFamily="34" charset="0"/>
                <a:cs typeface="Arial" panose="020B0604020202020204" pitchFamily="34" charset="0"/>
              </a:rPr>
              <a:t>nurses</a:t>
            </a:r>
          </a:p>
          <a:p>
            <a:pPr marL="342900" lvl="0" indent="-342900">
              <a:lnSpc>
                <a:spcPct val="150000"/>
              </a:lnSpc>
              <a:spcAft>
                <a:spcPts val="0"/>
              </a:spcAft>
              <a:buFont typeface="Calibri" panose="020F0502020204030204" pitchFamily="34" charset="0"/>
              <a:buChar char="•"/>
            </a:pPr>
            <a:r>
              <a:rPr lang="en-AU" sz="1400">
                <a:latin typeface="Arial" panose="020B0604020202020204" pitchFamily="34" charset="0"/>
                <a:cs typeface="Arial" panose="020B0604020202020204" pitchFamily="34" charset="0"/>
              </a:rPr>
              <a:t>midwives</a:t>
            </a:r>
          </a:p>
          <a:p>
            <a:pPr marL="342900" lvl="0" indent="-342900">
              <a:lnSpc>
                <a:spcPct val="150000"/>
              </a:lnSpc>
              <a:spcAft>
                <a:spcPts val="0"/>
              </a:spcAft>
              <a:buFont typeface="Calibri" panose="020F0502020204030204" pitchFamily="34" charset="0"/>
              <a:buChar char="•"/>
            </a:pPr>
            <a:r>
              <a:rPr lang="en-AU" sz="1400">
                <a:latin typeface="Arial" panose="020B0604020202020204" pitchFamily="34" charset="0"/>
                <a:cs typeface="Arial" panose="020B0604020202020204" pitchFamily="34" charset="0"/>
              </a:rPr>
              <a:t>registered teachers and early childhood teachers</a:t>
            </a:r>
          </a:p>
          <a:p>
            <a:pPr marL="342900" lvl="0" indent="-342900">
              <a:lnSpc>
                <a:spcPct val="150000"/>
              </a:lnSpc>
              <a:spcAft>
                <a:spcPts val="0"/>
              </a:spcAft>
              <a:buFont typeface="Calibri" panose="020F0502020204030204" pitchFamily="34" charset="0"/>
              <a:buChar char="•"/>
            </a:pPr>
            <a:r>
              <a:rPr lang="en-AU" sz="1400">
                <a:latin typeface="Arial" panose="020B0604020202020204" pitchFamily="34" charset="0"/>
                <a:cs typeface="Arial" panose="020B0604020202020204" pitchFamily="34" charset="0"/>
              </a:rPr>
              <a:t>school principals</a:t>
            </a:r>
          </a:p>
          <a:p>
            <a:pPr marL="342900" lvl="0" indent="-342900">
              <a:lnSpc>
                <a:spcPct val="150000"/>
              </a:lnSpc>
              <a:spcAft>
                <a:spcPts val="0"/>
              </a:spcAft>
              <a:buFont typeface="Calibri" panose="020F0502020204030204" pitchFamily="34" charset="0"/>
              <a:buChar char="•"/>
            </a:pPr>
            <a:r>
              <a:rPr lang="en-AU" sz="1400">
                <a:latin typeface="Arial" panose="020B0604020202020204" pitchFamily="34" charset="0"/>
                <a:cs typeface="Arial" panose="020B0604020202020204" pitchFamily="34" charset="0"/>
              </a:rPr>
              <a:t>school counsellors</a:t>
            </a:r>
          </a:p>
          <a:p>
            <a:pPr marL="342900" lvl="0" indent="-342900">
              <a:lnSpc>
                <a:spcPct val="150000"/>
              </a:lnSpc>
              <a:spcAft>
                <a:spcPts val="0"/>
              </a:spcAft>
              <a:buFont typeface="Calibri" panose="020F0502020204030204" pitchFamily="34" charset="0"/>
              <a:buChar char="•"/>
            </a:pPr>
            <a:r>
              <a:rPr lang="en-AU" sz="1400">
                <a:latin typeface="Arial" panose="020B0604020202020204" pitchFamily="34" charset="0"/>
                <a:cs typeface="Arial" panose="020B0604020202020204" pitchFamily="34" charset="0"/>
              </a:rPr>
              <a:t>police officers</a:t>
            </a:r>
          </a:p>
          <a:p>
            <a:pPr marL="342900" lvl="0" indent="-342900">
              <a:lnSpc>
                <a:spcPct val="150000"/>
              </a:lnSpc>
              <a:spcAft>
                <a:spcPts val="0"/>
              </a:spcAft>
              <a:buFont typeface="Calibri" panose="020F0502020204030204" pitchFamily="34" charset="0"/>
              <a:buChar char="•"/>
            </a:pPr>
            <a:r>
              <a:rPr lang="en-AU" sz="1400">
                <a:latin typeface="Arial" panose="020B0604020202020204" pitchFamily="34" charset="0"/>
                <a:cs typeface="Arial" panose="020B0604020202020204" pitchFamily="34" charset="0"/>
              </a:rPr>
              <a:t>out of home care workers (exc. voluntary foster and kinship carers)</a:t>
            </a:r>
          </a:p>
          <a:p>
            <a:pPr marL="342900" lvl="0" indent="-342900">
              <a:lnSpc>
                <a:spcPct val="150000"/>
              </a:lnSpc>
              <a:spcAft>
                <a:spcPts val="0"/>
              </a:spcAft>
              <a:buFont typeface="Calibri" panose="020F0502020204030204" pitchFamily="34" charset="0"/>
              <a:buChar char="•"/>
            </a:pPr>
            <a:r>
              <a:rPr lang="en-AU" sz="1400">
                <a:latin typeface="Arial" panose="020B0604020202020204" pitchFamily="34" charset="0"/>
                <a:cs typeface="Arial" panose="020B0604020202020204" pitchFamily="34" charset="0"/>
              </a:rPr>
              <a:t>early childhood workers</a:t>
            </a:r>
          </a:p>
          <a:p>
            <a:pPr marL="342900" lvl="0" indent="-342900">
              <a:lnSpc>
                <a:spcPct val="150000"/>
              </a:lnSpc>
              <a:spcAft>
                <a:spcPts val="0"/>
              </a:spcAft>
              <a:buFont typeface="Calibri" panose="020F0502020204030204" pitchFamily="34" charset="0"/>
              <a:buChar char="•"/>
            </a:pPr>
            <a:r>
              <a:rPr lang="en-AU" sz="1400">
                <a:latin typeface="Arial" panose="020B0604020202020204" pitchFamily="34" charset="0"/>
                <a:cs typeface="Arial" panose="020B0604020202020204" pitchFamily="34" charset="0"/>
              </a:rPr>
              <a:t>youth justice workers</a:t>
            </a:r>
          </a:p>
          <a:p>
            <a:pPr marL="342900" lvl="0" indent="-342900">
              <a:lnSpc>
                <a:spcPct val="150000"/>
              </a:lnSpc>
              <a:spcAft>
                <a:spcPts val="0"/>
              </a:spcAft>
              <a:buFont typeface="Calibri" panose="020F0502020204030204" pitchFamily="34" charset="0"/>
              <a:buChar char="•"/>
            </a:pPr>
            <a:r>
              <a:rPr lang="en-AU" sz="1400">
                <a:latin typeface="Arial" panose="020B0604020202020204" pitchFamily="34" charset="0"/>
                <a:cs typeface="Arial" panose="020B0604020202020204" pitchFamily="34" charset="0"/>
              </a:rPr>
              <a:t>registered psychologists</a:t>
            </a:r>
          </a:p>
          <a:p>
            <a:pPr marL="342900" lvl="0" indent="-342900">
              <a:lnSpc>
                <a:spcPct val="150000"/>
              </a:lnSpc>
              <a:spcAft>
                <a:spcPts val="0"/>
              </a:spcAft>
              <a:buFont typeface="Calibri" panose="020F0502020204030204" pitchFamily="34" charset="0"/>
              <a:buChar char="•"/>
            </a:pPr>
            <a:r>
              <a:rPr lang="en-AU" sz="1400">
                <a:latin typeface="Arial" panose="020B0604020202020204" pitchFamily="34" charset="0"/>
                <a:cs typeface="Arial" panose="020B0604020202020204" pitchFamily="34" charset="0"/>
              </a:rPr>
              <a:t>people in religious ministry</a:t>
            </a:r>
          </a:p>
          <a:p>
            <a:pPr marL="342900" lvl="0" indent="-342900">
              <a:lnSpc>
                <a:spcPct val="150000"/>
              </a:lnSpc>
              <a:spcAft>
                <a:spcPts val="0"/>
              </a:spcAft>
              <a:buFont typeface="Calibri" panose="020F0502020204030204" pitchFamily="34" charset="0"/>
              <a:buChar char="•"/>
            </a:pPr>
            <a:r>
              <a:rPr lang="en-AU" sz="1400">
                <a:latin typeface="Arial" panose="020B0604020202020204" pitchFamily="34" charset="0"/>
                <a:cs typeface="Arial" panose="020B0604020202020204" pitchFamily="34" charset="0"/>
              </a:rPr>
              <a:t>Family Law Act (FLA) s67z</a:t>
            </a:r>
          </a:p>
        </p:txBody>
      </p:sp>
      <p:sp>
        <p:nvSpPr>
          <p:cNvPr id="8" name="Rectangle 7">
            <a:extLst>
              <a:ext uri="{FF2B5EF4-FFF2-40B4-BE49-F238E27FC236}">
                <a16:creationId xmlns:a16="http://schemas.microsoft.com/office/drawing/2014/main" id="{D0E164FF-8062-E5AE-3859-8564F50AF3E5}"/>
              </a:ext>
            </a:extLst>
          </p:cNvPr>
          <p:cNvSpPr/>
          <p:nvPr/>
        </p:nvSpPr>
        <p:spPr>
          <a:xfrm>
            <a:off x="148492" y="5440374"/>
            <a:ext cx="5668414" cy="1351717"/>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nSpc>
                <a:spcPct val="150000"/>
              </a:lnSpc>
            </a:pPr>
            <a:r>
              <a:rPr lang="en-AU" sz="1400">
                <a:latin typeface="Arial"/>
                <a:ea typeface="ＭＳ Ｐゴシック"/>
                <a:cs typeface="Arial"/>
              </a:rPr>
              <a:t>Mandatory Reporting obligations do not apply to environmental neglect or emotional abuse, where family support </a:t>
            </a:r>
            <a:r>
              <a:rPr lang="en-AU" sz="1400" b="1">
                <a:latin typeface="Arial"/>
                <a:ea typeface="ＭＳ Ｐゴシック"/>
                <a:cs typeface="Arial"/>
              </a:rPr>
              <a:t>may</a:t>
            </a:r>
            <a:r>
              <a:rPr lang="en-AU" sz="1400">
                <a:latin typeface="Arial"/>
                <a:ea typeface="ＭＳ Ｐゴシック"/>
                <a:cs typeface="Arial"/>
              </a:rPr>
              <a:t> be a better option as discussed earlier. </a:t>
            </a:r>
            <a:r>
              <a:rPr lang="en-AU" sz="1400">
                <a:solidFill>
                  <a:schemeClr val="tx1"/>
                </a:solidFill>
                <a:latin typeface="Arial"/>
                <a:ea typeface="ＭＳ Ｐゴシック"/>
                <a:cs typeface="Arial"/>
              </a:rPr>
              <a:t>Some situations involving neglect or emotional abuse may still require a report to Child Protection</a:t>
            </a:r>
            <a:r>
              <a:rPr lang="en-AU" sz="1400">
                <a:solidFill>
                  <a:srgbClr val="FF0000"/>
                </a:solidFill>
                <a:latin typeface="Arial"/>
                <a:ea typeface="ＭＳ Ｐゴシック"/>
                <a:cs typeface="Arial"/>
              </a:rPr>
              <a:t>.</a:t>
            </a:r>
            <a:endParaRPr lang="en-AU" sz="1400">
              <a:solidFill>
                <a:srgbClr val="FF0000"/>
              </a:solidFill>
              <a:cs typeface="Arial"/>
            </a:endParaRPr>
          </a:p>
        </p:txBody>
      </p:sp>
      <p:pic>
        <p:nvPicPr>
          <p:cNvPr id="9" name="Graphic 8">
            <a:extLst>
              <a:ext uri="{FF2B5EF4-FFF2-40B4-BE49-F238E27FC236}">
                <a16:creationId xmlns:a16="http://schemas.microsoft.com/office/drawing/2014/main" id="{549C83AD-863A-CB9B-26E9-B3D630118F4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564" y="4564897"/>
            <a:ext cx="2193436" cy="1171342"/>
          </a:xfrm>
          <a:prstGeom prst="rect">
            <a:avLst/>
          </a:prstGeom>
        </p:spPr>
      </p:pic>
      <p:sp>
        <p:nvSpPr>
          <p:cNvPr id="4" name="Rectangle 3">
            <a:extLst>
              <a:ext uri="{FF2B5EF4-FFF2-40B4-BE49-F238E27FC236}">
                <a16:creationId xmlns:a16="http://schemas.microsoft.com/office/drawing/2014/main" id="{2DE53FCB-7BB4-3A3D-E18F-BF467BE780B1}"/>
              </a:ext>
            </a:extLst>
          </p:cNvPr>
          <p:cNvSpPr/>
          <p:nvPr/>
        </p:nvSpPr>
        <p:spPr>
          <a:xfrm>
            <a:off x="9359669" y="6289962"/>
            <a:ext cx="2552435" cy="38183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r>
              <a:rPr lang="en-AU" sz="1200">
                <a:latin typeface="Arial"/>
                <a:ea typeface="ＭＳ Ｐゴシック"/>
                <a:cs typeface="Arial"/>
              </a:rPr>
              <a:t>See appendices for further detail</a:t>
            </a:r>
            <a:endParaRPr lang="en-AU" sz="1200"/>
          </a:p>
        </p:txBody>
      </p:sp>
    </p:spTree>
    <p:extLst>
      <p:ext uri="{BB962C8B-B14F-4D97-AF65-F5344CB8AC3E}">
        <p14:creationId xmlns:p14="http://schemas.microsoft.com/office/powerpoint/2010/main" val="246954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5F9B-0F65-986D-7735-8264092B0733}"/>
              </a:ext>
            </a:extLst>
          </p:cNvPr>
          <p:cNvSpPr>
            <a:spLocks noGrp="1"/>
          </p:cNvSpPr>
          <p:nvPr>
            <p:ph type="title"/>
          </p:nvPr>
        </p:nvSpPr>
        <p:spPr/>
        <p:txBody>
          <a:bodyPr/>
          <a:lstStyle/>
          <a:p>
            <a:r>
              <a:rPr lang="en-AU">
                <a:ea typeface="ＭＳ Ｐゴシック"/>
              </a:rPr>
              <a:t>Welcome, introductions and key messages </a:t>
            </a:r>
          </a:p>
        </p:txBody>
      </p:sp>
      <p:sp>
        <p:nvSpPr>
          <p:cNvPr id="3" name="Content Placeholder 2">
            <a:extLst>
              <a:ext uri="{FF2B5EF4-FFF2-40B4-BE49-F238E27FC236}">
                <a16:creationId xmlns:a16="http://schemas.microsoft.com/office/drawing/2014/main" id="{6388C7C5-8A9F-3FE6-1951-F4A32D0961AF}"/>
              </a:ext>
            </a:extLst>
          </p:cNvPr>
          <p:cNvSpPr>
            <a:spLocks noGrp="1"/>
          </p:cNvSpPr>
          <p:nvPr>
            <p:ph idx="1"/>
          </p:nvPr>
        </p:nvSpPr>
        <p:spPr>
          <a:xfrm>
            <a:off x="238406" y="2318650"/>
            <a:ext cx="10991851" cy="4008260"/>
          </a:xfrm>
        </p:spPr>
        <p:style>
          <a:lnRef idx="2">
            <a:schemeClr val="accent5"/>
          </a:lnRef>
          <a:fillRef idx="1">
            <a:schemeClr val="lt1"/>
          </a:fillRef>
          <a:effectRef idx="0">
            <a:schemeClr val="accent5"/>
          </a:effectRef>
          <a:fontRef idx="minor">
            <a:schemeClr val="dk1"/>
          </a:fontRef>
        </p:style>
        <p:txBody>
          <a:bodyPr rtlCol="0" anchor="ctr"/>
          <a:lstStyle/>
          <a:p>
            <a:pPr marL="536575" indent="-285750" eaLnBrk="0" hangingPunct="0">
              <a:lnSpc>
                <a:spcPct val="150000"/>
              </a:lnSpc>
              <a:spcBef>
                <a:spcPts val="0"/>
              </a:spcBef>
              <a:spcAft>
                <a:spcPts val="0"/>
              </a:spcAft>
              <a:buFont typeface="Arial" panose="020B0604020202020204" pitchFamily="34" charset="0"/>
              <a:buChar char="•"/>
            </a:pPr>
            <a:r>
              <a:rPr lang="en-AU" sz="1800" b="0">
                <a:solidFill>
                  <a:schemeClr val="tx1"/>
                </a:solidFill>
                <a:ea typeface="ＭＳ Ｐゴシック"/>
                <a:cs typeface="+mn-cs"/>
              </a:rPr>
              <a:t>In Victoria there are universal, secondary, specialist</a:t>
            </a:r>
            <a:r>
              <a:rPr lang="en-AU" sz="1800" b="0">
                <a:solidFill>
                  <a:srgbClr val="0000FF"/>
                </a:solidFill>
                <a:ea typeface="ＭＳ Ｐゴシック"/>
                <a:cs typeface="+mn-cs"/>
              </a:rPr>
              <a:t> </a:t>
            </a:r>
            <a:r>
              <a:rPr lang="en-AU" sz="1800" b="0">
                <a:solidFill>
                  <a:schemeClr val="tx1"/>
                </a:solidFill>
                <a:ea typeface="ＭＳ Ｐゴシック"/>
                <a:cs typeface="+mn-cs"/>
              </a:rPr>
              <a:t>and tertiary services that support children and families</a:t>
            </a:r>
            <a:endParaRPr lang="en-AU" sz="1800" b="0" strike="sngStrike">
              <a:solidFill>
                <a:schemeClr val="tx1"/>
              </a:solidFill>
              <a:ea typeface="ＭＳ Ｐゴシック"/>
              <a:cs typeface="+mn-cs"/>
            </a:endParaRPr>
          </a:p>
          <a:p>
            <a:pPr marL="536575" indent="-285750" eaLnBrk="0" hangingPunct="0">
              <a:lnSpc>
                <a:spcPct val="150000"/>
              </a:lnSpc>
              <a:spcBef>
                <a:spcPts val="0"/>
              </a:spcBef>
              <a:spcAft>
                <a:spcPts val="0"/>
              </a:spcAft>
              <a:buFont typeface="Arial" panose="020B0604020202020204" pitchFamily="34" charset="0"/>
              <a:buChar char="•"/>
            </a:pPr>
            <a:r>
              <a:rPr lang="en-AU" sz="1800" b="0">
                <a:solidFill>
                  <a:schemeClr val="tx1"/>
                </a:solidFill>
                <a:ea typeface="ＭＳ Ｐゴシック"/>
                <a:cs typeface="+mn-cs"/>
              </a:rPr>
              <a:t>Knowing the right service to contact about concerns for a child is a key part of your role in supporting children and families in our community</a:t>
            </a:r>
          </a:p>
          <a:p>
            <a:pPr marL="1310005" lvl="2" indent="-342900" eaLnBrk="0" hangingPunct="0">
              <a:lnSpc>
                <a:spcPct val="150000"/>
              </a:lnSpc>
              <a:spcAft>
                <a:spcPct val="0"/>
              </a:spcAft>
              <a:buFontTx/>
              <a:buChar char="-"/>
            </a:pPr>
            <a:r>
              <a:rPr lang="en-AU" sz="1800" b="1">
                <a:solidFill>
                  <a:schemeClr val="dk1"/>
                </a:solidFill>
                <a:ea typeface="+mn-ea"/>
              </a:rPr>
              <a:t>The Orange Door network </a:t>
            </a:r>
            <a:r>
              <a:rPr lang="en-AU" sz="1800">
                <a:effectLst/>
                <a:latin typeface="Arial" panose="020B0604020202020204" pitchFamily="34" charset="0"/>
                <a:ea typeface="Calibri" panose="020F0502020204030204" pitchFamily="34" charset="0"/>
              </a:rPr>
              <a:t>is the statewide intake and assessment service in each DFFH area for people who are impacted by family violence, as well as families needing support with the wellbeing of their children and young people (including unborn children).</a:t>
            </a:r>
          </a:p>
          <a:p>
            <a:pPr marL="1310005" lvl="2" indent="-342900" eaLnBrk="0" hangingPunct="0">
              <a:lnSpc>
                <a:spcPct val="150000"/>
              </a:lnSpc>
              <a:spcAft>
                <a:spcPct val="0"/>
              </a:spcAft>
              <a:buFontTx/>
              <a:buChar char="-"/>
            </a:pPr>
            <a:r>
              <a:rPr lang="en-AU" sz="1800" b="1">
                <a:ea typeface="+mn-ea"/>
              </a:rPr>
              <a:t>Child Protection </a:t>
            </a:r>
            <a:r>
              <a:rPr lang="en-AU" sz="1800">
                <a:ea typeface="+mn-ea"/>
              </a:rPr>
              <a:t>receives reports for children, </a:t>
            </a:r>
            <a:r>
              <a:rPr lang="en-AU" sz="1800">
                <a:solidFill>
                  <a:schemeClr val="tx1"/>
                </a:solidFill>
                <a:ea typeface="+mn-ea"/>
              </a:rPr>
              <a:t>including unborn children, </a:t>
            </a:r>
            <a:r>
              <a:rPr lang="en-AU" sz="1800">
                <a:ea typeface="+mn-ea"/>
              </a:rPr>
              <a:t>who may be in need of protection </a:t>
            </a:r>
            <a:r>
              <a:rPr lang="en-AU" sz="1800" b="1"/>
              <a:t>AND</a:t>
            </a:r>
            <a:r>
              <a:rPr lang="en-AU" sz="1800">
                <a:ea typeface="+mn-ea"/>
              </a:rPr>
              <a:t> parents have not protected or are unlikely to protect their child</a:t>
            </a:r>
            <a:endParaRPr lang="en-AU" sz="1800" b="0">
              <a:ea typeface="ＭＳ Ｐゴシック"/>
              <a:cs typeface="Arial"/>
            </a:endParaRPr>
          </a:p>
        </p:txBody>
      </p:sp>
      <p:sp>
        <p:nvSpPr>
          <p:cNvPr id="4" name="Rectangle 3">
            <a:extLst>
              <a:ext uri="{FF2B5EF4-FFF2-40B4-BE49-F238E27FC236}">
                <a16:creationId xmlns:a16="http://schemas.microsoft.com/office/drawing/2014/main" id="{56421DEE-D9C1-65A1-ED75-4B79117E0A9D}"/>
              </a:ext>
            </a:extLst>
          </p:cNvPr>
          <p:cNvSpPr/>
          <p:nvPr/>
        </p:nvSpPr>
        <p:spPr>
          <a:xfrm>
            <a:off x="238406" y="1287379"/>
            <a:ext cx="10991851" cy="8934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marL="250825" algn="ctr">
              <a:spcBef>
                <a:spcPts val="0"/>
              </a:spcBef>
              <a:spcAft>
                <a:spcPts val="0"/>
              </a:spcAft>
            </a:pPr>
            <a:r>
              <a:rPr lang="en-AU" sz="2800" b="1">
                <a:solidFill>
                  <a:schemeClr val="bg1"/>
                </a:solidFill>
                <a:ea typeface="ＭＳ Ｐゴシック"/>
                <a:cs typeface="+mn-cs"/>
              </a:rPr>
              <a:t>Supporting and protecting</a:t>
            </a:r>
            <a:r>
              <a:rPr lang="en-AU" sz="2800" b="1">
                <a:solidFill>
                  <a:schemeClr val="bg1"/>
                </a:solidFill>
                <a:ea typeface="ＭＳ Ｐゴシック"/>
              </a:rPr>
              <a:t> </a:t>
            </a:r>
            <a:r>
              <a:rPr lang="en-AU" sz="2800" b="1">
                <a:solidFill>
                  <a:schemeClr val="bg1"/>
                </a:solidFill>
                <a:ea typeface="ＭＳ Ｐゴシック"/>
                <a:cs typeface="+mn-cs"/>
              </a:rPr>
              <a:t>children is everyone's responsibility</a:t>
            </a:r>
          </a:p>
        </p:txBody>
      </p:sp>
    </p:spTree>
    <p:extLst>
      <p:ext uri="{BB962C8B-B14F-4D97-AF65-F5344CB8AC3E}">
        <p14:creationId xmlns:p14="http://schemas.microsoft.com/office/powerpoint/2010/main" val="1791095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F4AAC-1353-D7FF-6912-00E1FD5BDC66}"/>
              </a:ext>
            </a:extLst>
          </p:cNvPr>
          <p:cNvSpPr>
            <a:spLocks noGrp="1"/>
          </p:cNvSpPr>
          <p:nvPr>
            <p:ph type="title"/>
          </p:nvPr>
        </p:nvSpPr>
        <p:spPr/>
        <p:txBody>
          <a:bodyPr/>
          <a:lstStyle/>
          <a:p>
            <a:r>
              <a:rPr lang="en-AU">
                <a:ea typeface="ＭＳ Ｐゴシック"/>
              </a:rPr>
              <a:t>Breaking down mandatory reporting requirements </a:t>
            </a:r>
            <a:endParaRPr lang="en-AU"/>
          </a:p>
        </p:txBody>
      </p:sp>
      <p:sp>
        <p:nvSpPr>
          <p:cNvPr id="4" name="Rectangle 3">
            <a:extLst>
              <a:ext uri="{FF2B5EF4-FFF2-40B4-BE49-F238E27FC236}">
                <a16:creationId xmlns:a16="http://schemas.microsoft.com/office/drawing/2014/main" id="{13577395-7036-BEDE-06E6-BF2D7A10515B}"/>
              </a:ext>
            </a:extLst>
          </p:cNvPr>
          <p:cNvSpPr/>
          <p:nvPr/>
        </p:nvSpPr>
        <p:spPr>
          <a:xfrm>
            <a:off x="247643" y="1240455"/>
            <a:ext cx="11771759" cy="230698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AU" sz="1600">
                <a:ea typeface="ＭＳ Ｐゴシック"/>
                <a:cs typeface="Arial"/>
              </a:rPr>
              <a:t>In Victoria mandated reporters must make a report if:</a:t>
            </a:r>
          </a:p>
          <a:p>
            <a:pPr marL="285750" indent="-285750">
              <a:lnSpc>
                <a:spcPct val="150000"/>
              </a:lnSpc>
              <a:buFont typeface="Arial" panose="020B0604020202020204" pitchFamily="34" charset="0"/>
              <a:buChar char="•"/>
            </a:pPr>
            <a:r>
              <a:rPr lang="en-AU" sz="1600">
                <a:ea typeface="ＭＳ Ｐゴシック"/>
                <a:cs typeface="Arial"/>
              </a:rPr>
              <a:t>In</a:t>
            </a:r>
            <a:r>
              <a:rPr lang="en-AU" sz="1600" b="0">
                <a:ea typeface="ＭＳ Ｐゴシック"/>
                <a:cs typeface="Arial"/>
              </a:rPr>
              <a:t> the course of </a:t>
            </a:r>
            <a:r>
              <a:rPr lang="en-AU" sz="1600">
                <a:ea typeface="ＭＳ Ｐゴシック"/>
                <a:cs typeface="Arial"/>
              </a:rPr>
              <a:t>practising their profession </a:t>
            </a:r>
            <a:r>
              <a:rPr lang="en-AU" sz="1600" b="0">
                <a:ea typeface="ＭＳ Ｐゴシック"/>
                <a:cs typeface="Arial"/>
              </a:rPr>
              <a:t>or carrying out duties of their office, position or employment</a:t>
            </a:r>
            <a:r>
              <a:rPr lang="en-AU" sz="1600">
                <a:ea typeface="ＭＳ Ｐゴシック"/>
                <a:cs typeface="Arial"/>
              </a:rPr>
              <a:t> they</a:t>
            </a:r>
            <a:r>
              <a:rPr lang="en-AU" sz="1600" b="0">
                <a:ea typeface="ＭＳ Ｐゴシック"/>
                <a:cs typeface="Arial"/>
              </a:rPr>
              <a:t> form </a:t>
            </a:r>
            <a:r>
              <a:rPr lang="en-AU" sz="1600" b="1">
                <a:ea typeface="ＭＳ Ｐゴシック"/>
                <a:cs typeface="Arial"/>
              </a:rPr>
              <a:t>a belief on reasonable grounds</a:t>
            </a:r>
            <a:r>
              <a:rPr lang="en-AU" sz="1600" b="0">
                <a:ea typeface="ＭＳ Ｐゴシック"/>
                <a:cs typeface="Arial"/>
              </a:rPr>
              <a:t> that a child is in need of protection from </a:t>
            </a:r>
            <a:r>
              <a:rPr lang="en-AU" sz="1600" b="1">
                <a:ea typeface="ＭＳ Ｐゴシック"/>
                <a:cs typeface="Arial"/>
              </a:rPr>
              <a:t>physical injury </a:t>
            </a:r>
            <a:r>
              <a:rPr lang="en-AU" sz="1600" b="0">
                <a:ea typeface="ＭＳ Ｐゴシック"/>
                <a:cs typeface="Arial"/>
              </a:rPr>
              <a:t>or </a:t>
            </a:r>
            <a:r>
              <a:rPr lang="en-AU" sz="1600" b="1">
                <a:ea typeface="ＭＳ Ｐゴシック"/>
                <a:cs typeface="Arial"/>
              </a:rPr>
              <a:t>sexual abuse</a:t>
            </a:r>
            <a:r>
              <a:rPr lang="en-AU" sz="1600">
                <a:ea typeface="ＭＳ Ｐゴシック"/>
                <a:cs typeface="Arial"/>
              </a:rPr>
              <a:t>.</a:t>
            </a:r>
            <a:r>
              <a:rPr lang="en-AU" sz="1600" b="1">
                <a:ea typeface="ＭＳ Ｐゴシック"/>
                <a:cs typeface="Arial"/>
              </a:rPr>
              <a:t> </a:t>
            </a:r>
            <a:endParaRPr lang="en-AU" sz="1600" b="0"/>
          </a:p>
          <a:p>
            <a:pPr marL="285750" indent="-285750">
              <a:lnSpc>
                <a:spcPct val="150000"/>
              </a:lnSpc>
              <a:buFont typeface="Arial" panose="020B0604020202020204" pitchFamily="34" charset="0"/>
              <a:buChar char="•"/>
            </a:pPr>
            <a:r>
              <a:rPr lang="en-AU" sz="1600" b="0">
                <a:ea typeface="ＭＳ Ｐゴシック"/>
                <a:cs typeface="Arial"/>
              </a:rPr>
              <a:t>The report must be made </a:t>
            </a:r>
            <a:r>
              <a:rPr lang="en-AU" sz="1600">
                <a:ea typeface="ＭＳ Ｐゴシック"/>
                <a:cs typeface="Arial"/>
              </a:rPr>
              <a:t>as soon as practicable </a:t>
            </a:r>
            <a:r>
              <a:rPr lang="en-AU" sz="1600" b="0">
                <a:ea typeface="ＭＳ Ｐゴシック"/>
                <a:cs typeface="Arial"/>
              </a:rPr>
              <a:t>after forming the belief and after each occasion on which they become aware of any further reasonable grounds for the belief.</a:t>
            </a:r>
          </a:p>
        </p:txBody>
      </p:sp>
      <p:sp>
        <p:nvSpPr>
          <p:cNvPr id="5" name="Rectangle 4">
            <a:extLst>
              <a:ext uri="{FF2B5EF4-FFF2-40B4-BE49-F238E27FC236}">
                <a16:creationId xmlns:a16="http://schemas.microsoft.com/office/drawing/2014/main" id="{68295527-D227-7A78-C4EB-11CC1813FA5B}"/>
              </a:ext>
            </a:extLst>
          </p:cNvPr>
          <p:cNvSpPr/>
          <p:nvPr/>
        </p:nvSpPr>
        <p:spPr>
          <a:xfrm>
            <a:off x="247643" y="3652093"/>
            <a:ext cx="11771758" cy="214277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AU" sz="1400" b="0">
              <a:solidFill>
                <a:schemeClr val="tx1"/>
              </a:solidFill>
              <a:ea typeface="ＭＳ Ｐゴシック"/>
            </a:endParaRPr>
          </a:p>
          <a:p>
            <a:pPr>
              <a:lnSpc>
                <a:spcPct val="150000"/>
              </a:lnSpc>
            </a:pPr>
            <a:r>
              <a:rPr lang="en-AU" sz="1600" b="0">
                <a:solidFill>
                  <a:schemeClr val="tx1"/>
                </a:solidFill>
                <a:ea typeface="ＭＳ Ｐゴシック"/>
              </a:rPr>
              <a:t>In need of protection (</a:t>
            </a:r>
            <a:r>
              <a:rPr lang="en-AU" sz="1600" b="1">
                <a:solidFill>
                  <a:schemeClr val="tx1"/>
                </a:solidFill>
                <a:ea typeface="ＭＳ Ｐゴシック"/>
              </a:rPr>
              <a:t>in relation to physical or sexual abuse</a:t>
            </a:r>
            <a:r>
              <a:rPr lang="en-AU" sz="1600" b="0">
                <a:solidFill>
                  <a:schemeClr val="tx1"/>
                </a:solidFill>
                <a:ea typeface="ＭＳ Ｐゴシック"/>
              </a:rPr>
              <a:t>) because:</a:t>
            </a:r>
            <a:endParaRPr lang="en-AU" sz="1600">
              <a:solidFill>
                <a:schemeClr val="tx1"/>
              </a:solidFill>
            </a:endParaRPr>
          </a:p>
          <a:p>
            <a:pPr marL="265113" indent="-265113">
              <a:lnSpc>
                <a:spcPct val="150000"/>
              </a:lnSpc>
              <a:buFont typeface="Wingdings" panose="05000000000000000000" pitchFamily="2" charset="2"/>
              <a:buChar char="ü"/>
            </a:pPr>
            <a:r>
              <a:rPr lang="en-AU" sz="1600" b="0">
                <a:solidFill>
                  <a:schemeClr val="tx1"/>
                </a:solidFill>
                <a:ea typeface="ＭＳ Ｐゴシック"/>
              </a:rPr>
              <a:t>the child has </a:t>
            </a:r>
            <a:r>
              <a:rPr lang="en-AU" sz="1600" b="1">
                <a:solidFill>
                  <a:schemeClr val="tx1"/>
                </a:solidFill>
                <a:ea typeface="ＭＳ Ｐゴシック"/>
              </a:rPr>
              <a:t>suffered or is likely to suffer significant harm </a:t>
            </a:r>
            <a:r>
              <a:rPr lang="en-AU" sz="1600">
                <a:solidFill>
                  <a:schemeClr val="tx1"/>
                </a:solidFill>
                <a:ea typeface="ＭＳ Ｐゴシック"/>
              </a:rPr>
              <a:t>AND </a:t>
            </a:r>
            <a:endParaRPr lang="en-AU" sz="1600" b="0">
              <a:solidFill>
                <a:schemeClr val="tx1"/>
              </a:solidFill>
            </a:endParaRPr>
          </a:p>
          <a:p>
            <a:pPr marL="265113" indent="-265113">
              <a:lnSpc>
                <a:spcPct val="150000"/>
              </a:lnSpc>
              <a:buFont typeface="Wingdings" panose="05000000000000000000" pitchFamily="2" charset="2"/>
              <a:buChar char="ü"/>
            </a:pPr>
            <a:r>
              <a:rPr lang="en-AU" sz="1600" b="1">
                <a:solidFill>
                  <a:schemeClr val="tx1"/>
                </a:solidFill>
                <a:ea typeface="ＭＳ Ｐゴシック"/>
              </a:rPr>
              <a:t>their parents have not protected </a:t>
            </a:r>
            <a:r>
              <a:rPr lang="en-AU" sz="1600">
                <a:solidFill>
                  <a:schemeClr val="tx1"/>
                </a:solidFill>
                <a:ea typeface="ＭＳ Ｐゴシック"/>
              </a:rPr>
              <a:t>or</a:t>
            </a:r>
            <a:r>
              <a:rPr lang="en-AU" sz="1600" b="0">
                <a:solidFill>
                  <a:schemeClr val="tx1"/>
                </a:solidFill>
                <a:ea typeface="ＭＳ Ｐゴシック"/>
              </a:rPr>
              <a:t> are unlikely to protect them from harm of that type</a:t>
            </a:r>
          </a:p>
          <a:p>
            <a:pPr>
              <a:lnSpc>
                <a:spcPct val="150000"/>
              </a:lnSpc>
            </a:pPr>
            <a:r>
              <a:rPr lang="en-AU" sz="1600" b="0">
                <a:solidFill>
                  <a:schemeClr val="tx1"/>
                </a:solidFill>
                <a:ea typeface="ＭＳ Ｐゴシック"/>
              </a:rPr>
              <a:t>Remember, harm can</a:t>
            </a:r>
          </a:p>
          <a:p>
            <a:pPr marL="285750" indent="-285750">
              <a:lnSpc>
                <a:spcPct val="150000"/>
              </a:lnSpc>
              <a:buFont typeface="Wingdings" panose="05000000000000000000" pitchFamily="2" charset="2"/>
              <a:buChar char="ü"/>
            </a:pPr>
            <a:r>
              <a:rPr lang="en-AU" sz="1600" b="0">
                <a:solidFill>
                  <a:schemeClr val="tx1"/>
                </a:solidFill>
                <a:ea typeface="ＭＳ Ｐゴシック"/>
              </a:rPr>
              <a:t>be a </a:t>
            </a:r>
            <a:r>
              <a:rPr lang="en-AU" sz="1600" b="1">
                <a:solidFill>
                  <a:schemeClr val="tx1"/>
                </a:solidFill>
                <a:ea typeface="ＭＳ Ｐゴシック"/>
              </a:rPr>
              <a:t>single act, omission or circumstance </a:t>
            </a:r>
            <a:r>
              <a:rPr lang="en-AU" sz="1600">
                <a:solidFill>
                  <a:schemeClr val="tx1"/>
                </a:solidFill>
                <a:ea typeface="ＭＳ Ｐゴシック"/>
              </a:rPr>
              <a:t>or </a:t>
            </a:r>
            <a:r>
              <a:rPr lang="en-AU" sz="1600" b="1">
                <a:solidFill>
                  <a:schemeClr val="tx1"/>
                </a:solidFill>
                <a:ea typeface="ＭＳ Ｐゴシック"/>
              </a:rPr>
              <a:t>accumulate</a:t>
            </a:r>
            <a:r>
              <a:rPr lang="en-AU" sz="1600">
                <a:solidFill>
                  <a:schemeClr val="tx1"/>
                </a:solidFill>
                <a:ea typeface="ＭＳ Ｐゴシック"/>
              </a:rPr>
              <a:t> </a:t>
            </a:r>
            <a:r>
              <a:rPr lang="en-AU" sz="1600" b="0">
                <a:solidFill>
                  <a:schemeClr val="tx1"/>
                </a:solidFill>
                <a:ea typeface="ＭＳ Ｐゴシック"/>
              </a:rPr>
              <a:t>through a </a:t>
            </a:r>
            <a:r>
              <a:rPr lang="en-AU" sz="1600">
                <a:solidFill>
                  <a:schemeClr val="tx1"/>
                </a:solidFill>
                <a:ea typeface="ＭＳ Ｐゴシック"/>
              </a:rPr>
              <a:t>series</a:t>
            </a:r>
            <a:r>
              <a:rPr lang="en-AU" sz="1600" b="0">
                <a:solidFill>
                  <a:schemeClr val="tx1"/>
                </a:solidFill>
                <a:ea typeface="ＭＳ Ｐゴシック"/>
              </a:rPr>
              <a:t> of acts, omissions or circumstances</a:t>
            </a:r>
          </a:p>
          <a:p>
            <a:endParaRPr lang="en-AU" sz="1800"/>
          </a:p>
        </p:txBody>
      </p:sp>
      <p:sp>
        <p:nvSpPr>
          <p:cNvPr id="6" name="Rectangle 5">
            <a:extLst>
              <a:ext uri="{FF2B5EF4-FFF2-40B4-BE49-F238E27FC236}">
                <a16:creationId xmlns:a16="http://schemas.microsoft.com/office/drawing/2014/main" id="{C049268A-DCAC-2ABA-04E1-A7FD2E49F556}"/>
              </a:ext>
            </a:extLst>
          </p:cNvPr>
          <p:cNvSpPr/>
          <p:nvPr/>
        </p:nvSpPr>
        <p:spPr>
          <a:xfrm>
            <a:off x="2016087" y="5899524"/>
            <a:ext cx="10003314" cy="892569"/>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AU" sz="1600" b="0">
                <a:solidFill>
                  <a:schemeClr val="tx1"/>
                </a:solidFill>
                <a:ea typeface="ＭＳ Ｐゴシック"/>
              </a:rPr>
              <a:t>Belief on reasonable grounds</a:t>
            </a:r>
          </a:p>
          <a:p>
            <a:pPr marL="265113" indent="-265113">
              <a:lnSpc>
                <a:spcPct val="150000"/>
              </a:lnSpc>
              <a:buFont typeface="Wingdings" panose="05000000000000000000" pitchFamily="2" charset="2"/>
              <a:buChar char="ü"/>
            </a:pPr>
            <a:r>
              <a:rPr lang="en-AU" sz="1600" b="0">
                <a:solidFill>
                  <a:schemeClr val="tx1"/>
                </a:solidFill>
                <a:ea typeface="ＭＳ Ｐゴシック"/>
              </a:rPr>
              <a:t>if a reasonable person doing the same work would have formed the belief on those grounds</a:t>
            </a:r>
          </a:p>
          <a:p>
            <a:endParaRPr lang="en-AU" sz="1400"/>
          </a:p>
        </p:txBody>
      </p:sp>
      <p:pic>
        <p:nvPicPr>
          <p:cNvPr id="7" name="Graphic 6">
            <a:extLst>
              <a:ext uri="{FF2B5EF4-FFF2-40B4-BE49-F238E27FC236}">
                <a16:creationId xmlns:a16="http://schemas.microsoft.com/office/drawing/2014/main" id="{FA362073-FAAE-5173-0923-2E6DC9F3209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565" y="5704067"/>
            <a:ext cx="2460353" cy="1283481"/>
          </a:xfrm>
          <a:prstGeom prst="rect">
            <a:avLst/>
          </a:prstGeom>
        </p:spPr>
      </p:pic>
    </p:spTree>
    <p:extLst>
      <p:ext uri="{BB962C8B-B14F-4D97-AF65-F5344CB8AC3E}">
        <p14:creationId xmlns:p14="http://schemas.microsoft.com/office/powerpoint/2010/main" val="3020150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88BC-02FD-E6A7-A546-61A5FE3C4995}"/>
              </a:ext>
            </a:extLst>
          </p:cNvPr>
          <p:cNvSpPr>
            <a:spLocks noGrp="1"/>
          </p:cNvSpPr>
          <p:nvPr>
            <p:ph type="ctrTitle"/>
          </p:nvPr>
        </p:nvSpPr>
        <p:spPr/>
        <p:txBody>
          <a:bodyPr/>
          <a:lstStyle/>
          <a:p>
            <a:pPr algn="ctr">
              <a:spcBef>
                <a:spcPts val="800"/>
              </a:spcBef>
              <a:spcAft>
                <a:spcPts val="800"/>
              </a:spcAft>
            </a:pPr>
            <a:endParaRPr lang="en-AU" sz="6000" b="0">
              <a:solidFill>
                <a:srgbClr val="F79646"/>
              </a:solidFill>
            </a:endParaRPr>
          </a:p>
          <a:p>
            <a:pPr algn="ctr">
              <a:spcBef>
                <a:spcPts val="800"/>
              </a:spcBef>
              <a:spcAft>
                <a:spcPts val="800"/>
              </a:spcAft>
            </a:pPr>
            <a:endParaRPr lang="en-AU" sz="3200">
              <a:solidFill>
                <a:schemeClr val="tx1"/>
              </a:solidFill>
            </a:endParaRPr>
          </a:p>
          <a:p>
            <a:pPr algn="ctr">
              <a:spcBef>
                <a:spcPts val="800"/>
              </a:spcBef>
              <a:spcAft>
                <a:spcPts val="800"/>
              </a:spcAft>
            </a:pPr>
            <a:endParaRPr lang="en-AU" sz="3200">
              <a:solidFill>
                <a:schemeClr val="tx1"/>
              </a:solidFill>
            </a:endParaRPr>
          </a:p>
        </p:txBody>
      </p:sp>
      <p:sp>
        <p:nvSpPr>
          <p:cNvPr id="3" name="Content Placeholder 2">
            <a:extLst>
              <a:ext uri="{FF2B5EF4-FFF2-40B4-BE49-F238E27FC236}">
                <a16:creationId xmlns:a16="http://schemas.microsoft.com/office/drawing/2014/main" id="{AB1F053C-C7C6-9EDB-246E-3B045E875330}"/>
              </a:ext>
            </a:extLst>
          </p:cNvPr>
          <p:cNvSpPr>
            <a:spLocks noGrp="1"/>
          </p:cNvSpPr>
          <p:nvPr>
            <p:ph type="subTitle" idx="1"/>
          </p:nvPr>
        </p:nvSpPr>
        <p:spPr/>
        <p:txBody>
          <a:bodyPr/>
          <a:lstStyle/>
          <a:p>
            <a:pPr algn="ctr"/>
            <a:endParaRPr lang="en-AU" sz="6000">
              <a:solidFill>
                <a:schemeClr val="accent6"/>
              </a:solidFill>
            </a:endParaRPr>
          </a:p>
          <a:p>
            <a:pPr algn="ctr"/>
            <a:endParaRPr lang="en-AU" sz="3200">
              <a:solidFill>
                <a:schemeClr val="tx1"/>
              </a:solidFill>
            </a:endParaRPr>
          </a:p>
        </p:txBody>
      </p:sp>
      <p:sp>
        <p:nvSpPr>
          <p:cNvPr id="4" name="Title 4">
            <a:extLst>
              <a:ext uri="{FF2B5EF4-FFF2-40B4-BE49-F238E27FC236}">
                <a16:creationId xmlns:a16="http://schemas.microsoft.com/office/drawing/2014/main" id="{3BB5C44B-E513-988C-822D-1AFB14EAC131}"/>
              </a:ext>
            </a:extLst>
          </p:cNvPr>
          <p:cNvSpPr txBox="1">
            <a:spLocks/>
          </p:cNvSpPr>
          <p:nvPr/>
        </p:nvSpPr>
        <p:spPr bwMode="auto">
          <a:xfrm>
            <a:off x="1206630" y="1342363"/>
            <a:ext cx="8585068" cy="1890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609585" rtl="0" eaLnBrk="1" fontAlgn="base" hangingPunct="1">
              <a:spcBef>
                <a:spcPct val="0"/>
              </a:spcBef>
              <a:spcAft>
                <a:spcPct val="0"/>
              </a:spcAft>
              <a:defRPr sz="3200" b="1" kern="1200" baseline="0">
                <a:solidFill>
                  <a:srgbClr val="201547"/>
                </a:solidFill>
                <a:latin typeface="Arial"/>
                <a:ea typeface="ＭＳ Ｐゴシック" charset="0"/>
                <a:cs typeface="Arial"/>
              </a:defRPr>
            </a:lvl1pPr>
            <a:lvl2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2pPr>
            <a:lvl3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3pPr>
            <a:lvl4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4pPr>
            <a:lvl5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5pPr>
            <a:lvl6pPr marL="609585"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6pPr>
            <a:lvl7pPr marL="1219170"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7pPr>
            <a:lvl8pPr marL="1828754"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8pPr>
            <a:lvl9pPr marL="2438339"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9pPr>
          </a:lstStyle>
          <a:p>
            <a:r>
              <a:rPr lang="en-AU">
                <a:solidFill>
                  <a:schemeClr val="tx1"/>
                </a:solidFill>
                <a:ea typeface="ＭＳ Ｐゴシック"/>
              </a:rPr>
              <a:t>Progressing Aboriginal Self Determination </a:t>
            </a:r>
            <a:endParaRPr lang="en-AU"/>
          </a:p>
        </p:txBody>
      </p:sp>
    </p:spTree>
    <p:extLst>
      <p:ext uri="{BB962C8B-B14F-4D97-AF65-F5344CB8AC3E}">
        <p14:creationId xmlns:p14="http://schemas.microsoft.com/office/powerpoint/2010/main" val="3615757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EA70B-29F5-68A8-066D-73F6D8E2F203}"/>
              </a:ext>
            </a:extLst>
          </p:cNvPr>
          <p:cNvSpPr>
            <a:spLocks noGrp="1"/>
          </p:cNvSpPr>
          <p:nvPr>
            <p:ph type="title"/>
          </p:nvPr>
        </p:nvSpPr>
        <p:spPr/>
        <p:txBody>
          <a:bodyPr/>
          <a:lstStyle/>
          <a:p>
            <a:r>
              <a:rPr lang="en-GB">
                <a:ea typeface="ＭＳ Ｐゴシック"/>
              </a:rPr>
              <a:t>Culturally attuned and safe responses for Aboriginal children and their families</a:t>
            </a:r>
            <a:endParaRPr lang="en-GB"/>
          </a:p>
        </p:txBody>
      </p:sp>
      <p:sp>
        <p:nvSpPr>
          <p:cNvPr id="4" name="Rectangle 3">
            <a:extLst>
              <a:ext uri="{FF2B5EF4-FFF2-40B4-BE49-F238E27FC236}">
                <a16:creationId xmlns:a16="http://schemas.microsoft.com/office/drawing/2014/main" id="{00D15103-62CE-6351-7498-4E206CED5107}"/>
              </a:ext>
            </a:extLst>
          </p:cNvPr>
          <p:cNvSpPr/>
          <p:nvPr/>
        </p:nvSpPr>
        <p:spPr>
          <a:xfrm>
            <a:off x="456097" y="1439787"/>
            <a:ext cx="6681967" cy="46315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342900" indent="-342900">
              <a:lnSpc>
                <a:spcPct val="150000"/>
              </a:lnSpc>
              <a:buFont typeface="Arial" panose="020B0604020202020204" pitchFamily="34" charset="0"/>
              <a:buChar char="•"/>
            </a:pPr>
            <a:r>
              <a:rPr lang="en-GB" b="0">
                <a:solidFill>
                  <a:schemeClr val="tx1"/>
                </a:solidFill>
                <a:ea typeface="ＭＳ Ｐゴシック"/>
              </a:rPr>
              <a:t>European colonisation had a devastating impact on Aboriginal communities and culture.</a:t>
            </a:r>
            <a:endParaRPr lang="en-GB">
              <a:solidFill>
                <a:schemeClr val="tx1"/>
              </a:solidFill>
            </a:endParaRPr>
          </a:p>
          <a:p>
            <a:pPr marL="342900" indent="-342900">
              <a:lnSpc>
                <a:spcPct val="150000"/>
              </a:lnSpc>
              <a:buFont typeface="Arial" panose="020B0604020202020204" pitchFamily="34" charset="0"/>
              <a:buChar char="•"/>
            </a:pPr>
            <a:r>
              <a:rPr lang="en-GB" b="0">
                <a:solidFill>
                  <a:schemeClr val="tx1"/>
                </a:solidFill>
                <a:ea typeface="ＭＳ Ｐゴシック"/>
              </a:rPr>
              <a:t>Successive legislation from 1869 in Victoria facilitated the forced removal of children from their families and prohibition of language under assimilationist policy until 1966.</a:t>
            </a:r>
          </a:p>
          <a:p>
            <a:pPr marL="342900" indent="-342900">
              <a:lnSpc>
                <a:spcPct val="150000"/>
              </a:lnSpc>
              <a:buFont typeface="Arial" panose="020B0604020202020204" pitchFamily="34" charset="0"/>
              <a:buChar char="•"/>
            </a:pPr>
            <a:r>
              <a:rPr lang="en-GB" b="0">
                <a:solidFill>
                  <a:schemeClr val="tx1"/>
                </a:solidFill>
                <a:ea typeface="ＭＳ Ｐゴシック"/>
              </a:rPr>
              <a:t>This has had a profound and enduring impact on Aboriginal people through intergenerational trauma.</a:t>
            </a:r>
          </a:p>
          <a:p>
            <a:pPr marL="342900" indent="-342900">
              <a:lnSpc>
                <a:spcPct val="150000"/>
              </a:lnSpc>
              <a:buFont typeface="Arial" panose="020B0604020202020204" pitchFamily="34" charset="0"/>
              <a:buChar char="•"/>
            </a:pPr>
            <a:r>
              <a:rPr lang="en-GB" b="0">
                <a:solidFill>
                  <a:schemeClr val="tx1"/>
                </a:solidFill>
                <a:ea typeface="ＭＳ Ｐゴシック"/>
              </a:rPr>
              <a:t>Aboriginal children today continue to be over-represented within the Victorian Child </a:t>
            </a:r>
            <a:r>
              <a:rPr lang="en-GB">
                <a:solidFill>
                  <a:schemeClr val="tx1"/>
                </a:solidFill>
                <a:ea typeface="ＭＳ Ｐゴシック"/>
              </a:rPr>
              <a:t>P</a:t>
            </a:r>
            <a:r>
              <a:rPr lang="en-GB" b="0">
                <a:solidFill>
                  <a:schemeClr val="tx1"/>
                </a:solidFill>
                <a:ea typeface="ＭＳ Ｐゴシック"/>
              </a:rPr>
              <a:t>rotection system.</a:t>
            </a:r>
            <a:endParaRPr lang="en-GB" b="0">
              <a:solidFill>
                <a:schemeClr val="tx1"/>
              </a:solidFill>
            </a:endParaRPr>
          </a:p>
        </p:txBody>
      </p:sp>
      <p:pic>
        <p:nvPicPr>
          <p:cNvPr id="13" name="Picture 5" descr="A close-up of a quilt&#10;&#10;Description automatically generated">
            <a:extLst>
              <a:ext uri="{FF2B5EF4-FFF2-40B4-BE49-F238E27FC236}">
                <a16:creationId xmlns:a16="http://schemas.microsoft.com/office/drawing/2014/main" id="{5998512F-35DA-F015-95DB-9182A52D9A41}"/>
              </a:ext>
            </a:extLst>
          </p:cNvPr>
          <p:cNvPicPr>
            <a:picLocks noChangeAspect="1"/>
          </p:cNvPicPr>
          <p:nvPr/>
        </p:nvPicPr>
        <p:blipFill>
          <a:blip r:embed="rId3"/>
          <a:stretch>
            <a:fillRect/>
          </a:stretch>
        </p:blipFill>
        <p:spPr>
          <a:xfrm>
            <a:off x="7748809" y="1890786"/>
            <a:ext cx="3221720" cy="3729538"/>
          </a:xfrm>
          <a:prstGeom prst="rect">
            <a:avLst/>
          </a:prstGeom>
        </p:spPr>
      </p:pic>
    </p:spTree>
    <p:extLst>
      <p:ext uri="{BB962C8B-B14F-4D97-AF65-F5344CB8AC3E}">
        <p14:creationId xmlns:p14="http://schemas.microsoft.com/office/powerpoint/2010/main" val="2086351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F830E-7954-FD19-CA6F-0B920CC12804}"/>
              </a:ext>
            </a:extLst>
          </p:cNvPr>
          <p:cNvSpPr>
            <a:spLocks noGrp="1"/>
          </p:cNvSpPr>
          <p:nvPr>
            <p:ph type="title"/>
          </p:nvPr>
        </p:nvSpPr>
        <p:spPr/>
        <p:txBody>
          <a:bodyPr/>
          <a:lstStyle/>
          <a:p>
            <a:r>
              <a:rPr lang="en-AU" sz="2000">
                <a:ea typeface="ＭＳ Ｐゴシック"/>
              </a:rPr>
              <a:t>Children and Health Legislation Amendment (Statement of Recognition, Aboriginal Self-determination and Other Matters) Act 2023</a:t>
            </a:r>
            <a:endParaRPr lang="en-US" sz="2000">
              <a:ea typeface="ＭＳ Ｐゴシック"/>
            </a:endParaRPr>
          </a:p>
        </p:txBody>
      </p:sp>
      <p:sp>
        <p:nvSpPr>
          <p:cNvPr id="3" name="Rectangle 2">
            <a:extLst>
              <a:ext uri="{FF2B5EF4-FFF2-40B4-BE49-F238E27FC236}">
                <a16:creationId xmlns:a16="http://schemas.microsoft.com/office/drawing/2014/main" id="{42D2D0BF-CB81-2C1D-2445-6ACF8B4AE224}"/>
              </a:ext>
            </a:extLst>
          </p:cNvPr>
          <p:cNvSpPr/>
          <p:nvPr/>
        </p:nvSpPr>
        <p:spPr>
          <a:xfrm>
            <a:off x="145855" y="1124248"/>
            <a:ext cx="11900290" cy="565112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AU" sz="1600" b="0">
                <a:ea typeface="ＭＳ Ｐゴシック"/>
                <a:cs typeface="Arial"/>
              </a:rPr>
              <a:t>The Statement of Recognition Act passed Parliament on 20 June 2023 and makes changes to improve responses to Aboriginal children and their families involved with Child Protection and family services. It will ensure the distinct cultural rights of Aboriginal people and their right to self-determination are recognised, respected and supported. </a:t>
            </a:r>
            <a:endParaRPr lang="en-US" sz="1600"/>
          </a:p>
          <a:p>
            <a:pPr>
              <a:lnSpc>
                <a:spcPct val="150000"/>
              </a:lnSpc>
            </a:pPr>
            <a:r>
              <a:rPr lang="en-AU" sz="1600">
                <a:ea typeface="ＭＳ Ｐゴシック"/>
                <a:cs typeface="Arial"/>
              </a:rPr>
              <a:t>The Act: </a:t>
            </a:r>
          </a:p>
          <a:p>
            <a:pPr marL="285750" indent="-285750">
              <a:lnSpc>
                <a:spcPct val="150000"/>
              </a:lnSpc>
              <a:buFont typeface="Arial"/>
              <a:buChar char="•"/>
            </a:pPr>
            <a:r>
              <a:rPr lang="en-AU" sz="1600" b="0">
                <a:latin typeface="Arial"/>
                <a:ea typeface="ＭＳ Ｐゴシック"/>
                <a:cs typeface="Arial"/>
              </a:rPr>
              <a:t>introduces a Statement of Recognition that acknowledges that laws, practices and policies have driven the over‐representation of Aboriginal children in the </a:t>
            </a:r>
            <a:r>
              <a:rPr lang="en-AU" sz="1600" b="0">
                <a:solidFill>
                  <a:schemeClr val="tx1"/>
                </a:solidFill>
                <a:latin typeface="Arial"/>
                <a:ea typeface="ＭＳ Ｐゴシック"/>
                <a:cs typeface="Arial"/>
              </a:rPr>
              <a:t>Child </a:t>
            </a:r>
            <a:r>
              <a:rPr lang="en-AU" sz="1600">
                <a:solidFill>
                  <a:schemeClr val="tx1"/>
                </a:solidFill>
                <a:latin typeface="Arial"/>
                <a:ea typeface="ＭＳ Ｐゴシック"/>
                <a:cs typeface="Arial"/>
              </a:rPr>
              <a:t>P</a:t>
            </a:r>
            <a:r>
              <a:rPr lang="en-AU" sz="1600" b="0">
                <a:latin typeface="Arial"/>
                <a:ea typeface="ＭＳ Ｐゴシック"/>
                <a:cs typeface="Arial"/>
              </a:rPr>
              <a:t>rotection system and commits the system to recognise and support the distinct cultural rights and self‐determination of Aboriginal people</a:t>
            </a:r>
          </a:p>
          <a:p>
            <a:pPr marL="285750" indent="-285750">
              <a:lnSpc>
                <a:spcPct val="150000"/>
              </a:lnSpc>
              <a:buFont typeface="Arial"/>
              <a:buChar char="•"/>
            </a:pPr>
            <a:r>
              <a:rPr lang="en-AU" sz="1600" b="0">
                <a:ea typeface="ＭＳ Ｐゴシック"/>
                <a:cs typeface="Arial"/>
              </a:rPr>
              <a:t>introduces binding principles in the </a:t>
            </a:r>
            <a:r>
              <a:rPr lang="en-AU" sz="1600" b="0" i="1">
                <a:ea typeface="ＭＳ Ｐゴシック"/>
                <a:cs typeface="Arial"/>
              </a:rPr>
              <a:t>Children, Youth and Families Act 2005 </a:t>
            </a:r>
            <a:r>
              <a:rPr lang="en-AU" sz="1600" b="0">
                <a:ea typeface="ＭＳ Ｐゴシック"/>
                <a:cs typeface="Arial"/>
              </a:rPr>
              <a:t>requiring</a:t>
            </a:r>
            <a:r>
              <a:rPr lang="en-AU" sz="1600" b="0">
                <a:ea typeface="+mn-lt"/>
                <a:cs typeface="+mn-lt"/>
              </a:rPr>
              <a:t> decision-makers under the children and families provisions to have regard to, and act in a way that upholds, the principles when making a decision about, or providing a service to, an Aboriginal child</a:t>
            </a:r>
            <a:endParaRPr lang="en-AU" sz="1600">
              <a:ea typeface="ＭＳ Ｐゴシック"/>
            </a:endParaRPr>
          </a:p>
          <a:p>
            <a:pPr marL="285750" indent="-285750">
              <a:lnSpc>
                <a:spcPct val="150000"/>
              </a:lnSpc>
              <a:buFont typeface="Arial"/>
              <a:buChar char="•"/>
            </a:pPr>
            <a:r>
              <a:rPr lang="en-AU" sz="1600" b="0">
                <a:latin typeface="Arial"/>
                <a:ea typeface="ＭＳ Ｐゴシック"/>
                <a:cs typeface="Arial"/>
              </a:rPr>
              <a:t>legislates</a:t>
            </a:r>
            <a:r>
              <a:rPr lang="en-AU" sz="1600" b="0">
                <a:ea typeface="ＭＳ Ｐゴシック"/>
                <a:cs typeface="Arial"/>
              </a:rPr>
              <a:t> all five elements of the Aboriginal Child Placement </a:t>
            </a:r>
            <a:r>
              <a:rPr lang="en-AU" sz="1600" b="0">
                <a:solidFill>
                  <a:schemeClr val="tx1"/>
                </a:solidFill>
                <a:ea typeface="ＭＳ Ｐゴシック"/>
                <a:cs typeface="Arial"/>
              </a:rPr>
              <a:t>Principle (ACPP): prevention</a:t>
            </a:r>
            <a:r>
              <a:rPr lang="en-AU" sz="1600" b="0">
                <a:ea typeface="ＭＳ Ｐゴシック"/>
                <a:cs typeface="Arial"/>
              </a:rPr>
              <a:t>, partnership, placement, participation and </a:t>
            </a:r>
            <a:r>
              <a:rPr lang="en-AU" sz="1600" b="0">
                <a:solidFill>
                  <a:schemeClr val="tx1"/>
                </a:solidFill>
                <a:ea typeface="ＭＳ Ｐゴシック"/>
                <a:cs typeface="Arial"/>
              </a:rPr>
              <a:t>connection (previously only reflect in policy)</a:t>
            </a:r>
            <a:endParaRPr lang="en-AU" sz="1600">
              <a:solidFill>
                <a:schemeClr val="tx1"/>
              </a:solidFill>
              <a:ea typeface="ＭＳ Ｐゴシック"/>
            </a:endParaRPr>
          </a:p>
          <a:p>
            <a:pPr marL="285750" indent="-285750">
              <a:lnSpc>
                <a:spcPct val="150000"/>
              </a:lnSpc>
              <a:buFont typeface="Arial"/>
              <a:buChar char="•"/>
            </a:pPr>
            <a:r>
              <a:rPr lang="en-AU" sz="1600" b="0">
                <a:latin typeface="Arial"/>
                <a:ea typeface="ＭＳ Ｐゴシック"/>
                <a:cs typeface="Arial"/>
              </a:rPr>
              <a:t>enables</a:t>
            </a:r>
            <a:r>
              <a:rPr lang="en-AU" sz="1600" b="0">
                <a:ea typeface="ＭＳ Ｐゴシック"/>
                <a:cs typeface="Arial"/>
              </a:rPr>
              <a:t> the effective functioning of Aboriginal Children in Aboriginal Care </a:t>
            </a:r>
            <a:r>
              <a:rPr lang="en-AU" sz="1600" b="0">
                <a:solidFill>
                  <a:schemeClr val="tx1"/>
                </a:solidFill>
                <a:ea typeface="ＭＳ Ｐゴシック"/>
                <a:cs typeface="Arial"/>
              </a:rPr>
              <a:t>(ACAC) </a:t>
            </a:r>
            <a:r>
              <a:rPr lang="en-AU" sz="1600" b="0">
                <a:ea typeface="ＭＳ Ｐゴシック"/>
                <a:cs typeface="Arial"/>
              </a:rPr>
              <a:t>by expanding the functions that can be authorised to Aboriginal-led agencies</a:t>
            </a:r>
            <a:endParaRPr lang="en-AU" sz="1600">
              <a:ea typeface="ＭＳ Ｐゴシック"/>
            </a:endParaRPr>
          </a:p>
          <a:p>
            <a:pPr marL="285750" indent="-285750">
              <a:lnSpc>
                <a:spcPct val="150000"/>
              </a:lnSpc>
              <a:buFont typeface="Arial"/>
              <a:buChar char="•"/>
            </a:pPr>
            <a:r>
              <a:rPr lang="en-AU" sz="1600" b="0">
                <a:ea typeface="ＭＳ Ｐゴシック"/>
                <a:cs typeface="Arial"/>
              </a:rPr>
              <a:t>removes outdated language </a:t>
            </a:r>
            <a:r>
              <a:rPr lang="en-AU" sz="1600" b="0">
                <a:solidFill>
                  <a:schemeClr val="tx1"/>
                </a:solidFill>
                <a:ea typeface="ＭＳ Ｐゴシック"/>
                <a:cs typeface="Arial"/>
              </a:rPr>
              <a:t>from Child </a:t>
            </a:r>
            <a:r>
              <a:rPr lang="en-AU" sz="1600">
                <a:solidFill>
                  <a:schemeClr val="tx1"/>
                </a:solidFill>
                <a:ea typeface="ＭＳ Ｐゴシック"/>
                <a:cs typeface="Arial"/>
              </a:rPr>
              <a:t>P</a:t>
            </a:r>
            <a:r>
              <a:rPr lang="en-AU" sz="1600" b="0">
                <a:solidFill>
                  <a:schemeClr val="tx1"/>
                </a:solidFill>
                <a:ea typeface="ＭＳ Ｐゴシック"/>
                <a:cs typeface="Arial"/>
              </a:rPr>
              <a:t>rotection </a:t>
            </a:r>
            <a:r>
              <a:rPr lang="en-AU" sz="1600" b="0">
                <a:ea typeface="ＭＳ Ｐゴシック"/>
                <a:cs typeface="Arial"/>
              </a:rPr>
              <a:t>legislation</a:t>
            </a:r>
            <a:endParaRPr lang="en-AU" sz="1600">
              <a:ea typeface="ＭＳ Ｐゴシック"/>
            </a:endParaRPr>
          </a:p>
        </p:txBody>
      </p:sp>
    </p:spTree>
    <p:extLst>
      <p:ext uri="{BB962C8B-B14F-4D97-AF65-F5344CB8AC3E}">
        <p14:creationId xmlns:p14="http://schemas.microsoft.com/office/powerpoint/2010/main" val="1606695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48A7-92C6-780F-91A8-A69EE539450C}"/>
              </a:ext>
            </a:extLst>
          </p:cNvPr>
          <p:cNvSpPr>
            <a:spLocks noGrp="1"/>
          </p:cNvSpPr>
          <p:nvPr>
            <p:ph type="title"/>
          </p:nvPr>
        </p:nvSpPr>
        <p:spPr>
          <a:xfrm>
            <a:off x="631534" y="220337"/>
            <a:ext cx="8640000" cy="893433"/>
          </a:xfrm>
        </p:spPr>
        <p:txBody>
          <a:bodyPr/>
          <a:lstStyle/>
          <a:p>
            <a:r>
              <a:rPr lang="en-AU">
                <a:ea typeface="ＭＳ Ｐゴシック"/>
              </a:rPr>
              <a:t>Aboriginal Children in Aboriginal Care</a:t>
            </a:r>
            <a:endParaRPr lang="en-GB" b="0">
              <a:ea typeface="ＭＳ Ｐゴシック"/>
            </a:endParaRPr>
          </a:p>
          <a:p>
            <a:endParaRPr lang="en-GB"/>
          </a:p>
        </p:txBody>
      </p:sp>
      <p:sp>
        <p:nvSpPr>
          <p:cNvPr id="4" name="Rectangle 3">
            <a:extLst>
              <a:ext uri="{FF2B5EF4-FFF2-40B4-BE49-F238E27FC236}">
                <a16:creationId xmlns:a16="http://schemas.microsoft.com/office/drawing/2014/main" id="{909DBE19-8E03-870F-49B9-6B870D44E1D9}"/>
              </a:ext>
            </a:extLst>
          </p:cNvPr>
          <p:cNvSpPr/>
          <p:nvPr/>
        </p:nvSpPr>
        <p:spPr>
          <a:xfrm>
            <a:off x="145855" y="1124248"/>
            <a:ext cx="11900290" cy="5651125"/>
          </a:xfrm>
          <a:prstGeom prst="rect">
            <a:avLst/>
          </a:prstGeom>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342900" indent="-342900">
              <a:lnSpc>
                <a:spcPct val="150000"/>
              </a:lnSpc>
              <a:buFont typeface="Arial,Sans-Serif"/>
              <a:buChar char="•"/>
            </a:pPr>
            <a:r>
              <a:rPr lang="en-AU" sz="1600" b="0">
                <a:solidFill>
                  <a:schemeClr val="tx1"/>
                </a:solidFill>
                <a:ea typeface="ＭＳ Ｐゴシック"/>
                <a:cs typeface="Arial"/>
              </a:rPr>
              <a:t>Aboriginal Children in Aboriginal Care (ACAC) began as a program for Aboriginal child and young people subject to a Children's Court protection order.</a:t>
            </a:r>
            <a:endParaRPr lang="en-US" sz="1600" b="0">
              <a:solidFill>
                <a:schemeClr val="tx1"/>
              </a:solidFill>
              <a:ea typeface="ＭＳ Ｐゴシック"/>
              <a:cs typeface="Arial"/>
            </a:endParaRPr>
          </a:p>
          <a:p>
            <a:pPr marL="342900" indent="-342900">
              <a:lnSpc>
                <a:spcPct val="150000"/>
              </a:lnSpc>
              <a:buFont typeface="Arial,Sans-Serif"/>
              <a:buChar char="•"/>
            </a:pPr>
            <a:r>
              <a:rPr lang="en-AU" sz="1600" b="0">
                <a:solidFill>
                  <a:schemeClr val="tx1"/>
                </a:solidFill>
                <a:ea typeface="ＭＳ Ｐゴシック"/>
                <a:cs typeface="Arial"/>
              </a:rPr>
              <a:t>Section 18 of the </a:t>
            </a:r>
            <a:r>
              <a:rPr lang="en-AU" sz="1600" b="0" i="1">
                <a:solidFill>
                  <a:schemeClr val="tx1"/>
                </a:solidFill>
                <a:ea typeface="ＭＳ Ｐゴシック"/>
                <a:cs typeface="Arial"/>
              </a:rPr>
              <a:t>Children, Youth and Families Act 2005 </a:t>
            </a:r>
            <a:r>
              <a:rPr lang="en-AU" sz="1600" b="0">
                <a:solidFill>
                  <a:schemeClr val="tx1"/>
                </a:solidFill>
                <a:ea typeface="ＭＳ Ｐゴシック"/>
                <a:cs typeface="Arial"/>
              </a:rPr>
              <a:t>enables the Secretary of the Department to authorise the principal officer of an Aboriginal agency to undertake specific functions and powers in relation to a Children's Court protection order for an Aboriginal child or young person.</a:t>
            </a:r>
          </a:p>
          <a:p>
            <a:pPr marL="342900" indent="-342900">
              <a:lnSpc>
                <a:spcPct val="150000"/>
              </a:lnSpc>
              <a:buFont typeface="Arial,Sans-Serif"/>
              <a:buChar char="•"/>
            </a:pPr>
            <a:r>
              <a:rPr lang="en-US" sz="1600" b="0">
                <a:solidFill>
                  <a:schemeClr val="tx1"/>
                </a:solidFill>
                <a:ea typeface="ＭＳ Ｐゴシック"/>
                <a:cs typeface="Arial"/>
              </a:rPr>
              <a:t>The</a:t>
            </a:r>
            <a:r>
              <a:rPr lang="en-US" sz="1600" b="0">
                <a:solidFill>
                  <a:srgbClr val="0000FF"/>
                </a:solidFill>
                <a:ea typeface="ＭＳ Ｐゴシック"/>
                <a:cs typeface="Arial"/>
              </a:rPr>
              <a:t> </a:t>
            </a:r>
            <a:r>
              <a:rPr lang="en-US" sz="1600" b="0">
                <a:solidFill>
                  <a:schemeClr val="tx1"/>
                </a:solidFill>
                <a:ea typeface="ＭＳ Ｐゴシック"/>
                <a:cs typeface="Arial"/>
              </a:rPr>
              <a:t>Victorian Aboriginal Child Care Agency (VACCA) </a:t>
            </a:r>
            <a:r>
              <a:rPr lang="en-US" sz="1600" b="0" err="1">
                <a:solidFill>
                  <a:schemeClr val="tx1"/>
                </a:solidFill>
                <a:ea typeface="ＭＳ Ｐゴシック"/>
                <a:cs typeface="Arial"/>
              </a:rPr>
              <a:t>Nugel</a:t>
            </a:r>
            <a:r>
              <a:rPr lang="en-US" sz="1600" b="0">
                <a:solidFill>
                  <a:schemeClr val="tx1"/>
                </a:solidFill>
                <a:ea typeface="ＭＳ Ｐゴシック"/>
                <a:cs typeface="Arial"/>
              </a:rPr>
              <a:t> program was </a:t>
            </a:r>
            <a:r>
              <a:rPr lang="en-US" sz="1600" b="0" err="1">
                <a:solidFill>
                  <a:schemeClr val="tx1"/>
                </a:solidFill>
                <a:ea typeface="ＭＳ Ｐゴシック"/>
                <a:cs typeface="Arial"/>
              </a:rPr>
              <a:t>authorised</a:t>
            </a:r>
            <a:r>
              <a:rPr lang="en-US" sz="1600" b="0">
                <a:solidFill>
                  <a:schemeClr val="tx1"/>
                </a:solidFill>
                <a:ea typeface="ＭＳ Ｐゴシック"/>
                <a:cs typeface="Arial"/>
              </a:rPr>
              <a:t> in 2017, Bendigo District  Aboriginal Cooperative (BDAC) </a:t>
            </a:r>
            <a:r>
              <a:rPr lang="en-US" sz="1600" b="0" err="1">
                <a:solidFill>
                  <a:schemeClr val="tx1"/>
                </a:solidFill>
                <a:ea typeface="ＭＳ Ｐゴシック"/>
                <a:cs typeface="Arial"/>
              </a:rPr>
              <a:t>Mutjang</a:t>
            </a:r>
            <a:r>
              <a:rPr lang="en-US" sz="1600" b="0">
                <a:solidFill>
                  <a:schemeClr val="tx1"/>
                </a:solidFill>
                <a:ea typeface="ＭＳ Ｐゴシック"/>
                <a:cs typeface="Arial"/>
              </a:rPr>
              <a:t> </a:t>
            </a:r>
            <a:r>
              <a:rPr lang="en-US" sz="1600" b="0" err="1">
                <a:solidFill>
                  <a:schemeClr val="tx1"/>
                </a:solidFill>
                <a:ea typeface="ＭＳ Ｐゴシック"/>
                <a:cs typeface="Arial"/>
              </a:rPr>
              <a:t>Bupuwingarrak</a:t>
            </a:r>
            <a:r>
              <a:rPr lang="en-US" sz="1600" b="0">
                <a:solidFill>
                  <a:schemeClr val="tx1"/>
                </a:solidFill>
                <a:ea typeface="ＭＳ Ｐゴシック"/>
                <a:cs typeface="Arial"/>
              </a:rPr>
              <a:t> </a:t>
            </a:r>
            <a:r>
              <a:rPr lang="en-US" sz="1600" b="0" err="1">
                <a:solidFill>
                  <a:schemeClr val="tx1"/>
                </a:solidFill>
                <a:ea typeface="ＭＳ Ｐゴシック"/>
                <a:cs typeface="Arial"/>
              </a:rPr>
              <a:t>Mukman</a:t>
            </a:r>
            <a:r>
              <a:rPr lang="en-US" sz="1600" b="0">
                <a:solidFill>
                  <a:schemeClr val="tx1"/>
                </a:solidFill>
                <a:ea typeface="ＭＳ Ｐゴシック"/>
                <a:cs typeface="Arial"/>
              </a:rPr>
              <a:t> program was </a:t>
            </a:r>
            <a:r>
              <a:rPr lang="en-US" sz="1600" b="0" err="1">
                <a:solidFill>
                  <a:schemeClr val="tx1"/>
                </a:solidFill>
                <a:ea typeface="ＭＳ Ｐゴシック"/>
                <a:cs typeface="Arial"/>
              </a:rPr>
              <a:t>authorised</a:t>
            </a:r>
            <a:r>
              <a:rPr lang="en-US" sz="1600" b="0">
                <a:solidFill>
                  <a:schemeClr val="tx1"/>
                </a:solidFill>
                <a:ea typeface="ＭＳ Ｐゴシック"/>
                <a:cs typeface="Arial"/>
              </a:rPr>
              <a:t> in 2018 and Ballarat and District Aboriginal Cooperative (BADAC) </a:t>
            </a:r>
            <a:r>
              <a:rPr lang="en-US" sz="1600" b="0" err="1">
                <a:solidFill>
                  <a:schemeClr val="tx1"/>
                </a:solidFill>
                <a:ea typeface="ＭＳ Ｐゴシック"/>
                <a:cs typeface="Arial"/>
              </a:rPr>
              <a:t>Gobata</a:t>
            </a:r>
            <a:r>
              <a:rPr lang="en-US" sz="1600" b="0">
                <a:solidFill>
                  <a:schemeClr val="tx1"/>
                </a:solidFill>
                <a:ea typeface="ＭＳ Ｐゴシック"/>
                <a:cs typeface="Arial"/>
              </a:rPr>
              <a:t> Burron program was authorised in</a:t>
            </a:r>
            <a:r>
              <a:rPr lang="en-US" sz="1600">
                <a:solidFill>
                  <a:schemeClr val="tx1"/>
                </a:solidFill>
                <a:ea typeface="ＭＳ Ｐゴシック"/>
                <a:cs typeface="Arial"/>
              </a:rPr>
              <a:t> </a:t>
            </a:r>
            <a:r>
              <a:rPr lang="en-US" sz="1600" b="0">
                <a:solidFill>
                  <a:schemeClr val="tx1"/>
                </a:solidFill>
                <a:ea typeface="ＭＳ Ｐゴシック"/>
                <a:cs typeface="Arial"/>
              </a:rPr>
              <a:t>2023. </a:t>
            </a:r>
          </a:p>
          <a:p>
            <a:pPr marL="342900" indent="-342900">
              <a:lnSpc>
                <a:spcPct val="150000"/>
              </a:lnSpc>
              <a:buFont typeface="Arial,Sans-Serif"/>
              <a:buChar char="•"/>
            </a:pPr>
            <a:r>
              <a:rPr lang="en-US" sz="1600" b="0" err="1">
                <a:solidFill>
                  <a:schemeClr val="tx1"/>
                </a:solidFill>
                <a:ea typeface="ＭＳ Ｐゴシック"/>
                <a:cs typeface="Arial"/>
              </a:rPr>
              <a:t>Njernda</a:t>
            </a:r>
            <a:r>
              <a:rPr lang="en-US" sz="1600" b="0">
                <a:solidFill>
                  <a:schemeClr val="tx1"/>
                </a:solidFill>
                <a:ea typeface="ＭＳ Ｐゴシック"/>
                <a:cs typeface="Arial"/>
              </a:rPr>
              <a:t> Aboriginal Cooperative and </a:t>
            </a:r>
            <a:r>
              <a:rPr lang="en-US" sz="1600" b="0" err="1">
                <a:solidFill>
                  <a:schemeClr val="tx1"/>
                </a:solidFill>
                <a:ea typeface="ＭＳ Ｐゴシック"/>
                <a:cs typeface="Arial"/>
              </a:rPr>
              <a:t>Rumbalara</a:t>
            </a:r>
            <a:r>
              <a:rPr lang="en-US" sz="1600" b="0">
                <a:solidFill>
                  <a:schemeClr val="tx1"/>
                </a:solidFill>
                <a:ea typeface="ＭＳ Ｐゴシック"/>
                <a:cs typeface="Arial"/>
              </a:rPr>
              <a:t> Aboriginal Cooperative are operating in the pre-</a:t>
            </a:r>
            <a:r>
              <a:rPr lang="en-US" sz="1600" b="0" err="1">
                <a:solidFill>
                  <a:schemeClr val="tx1"/>
                </a:solidFill>
                <a:ea typeface="ＭＳ Ｐゴシック"/>
                <a:cs typeface="Arial"/>
              </a:rPr>
              <a:t>authorisation</a:t>
            </a:r>
            <a:r>
              <a:rPr lang="en-US" sz="1600" b="0">
                <a:solidFill>
                  <a:schemeClr val="tx1"/>
                </a:solidFill>
                <a:ea typeface="ＭＳ Ｐゴシック"/>
                <a:cs typeface="Arial"/>
              </a:rPr>
              <a:t> phase of ACAC where they are capacity building to becoming fully-</a:t>
            </a:r>
            <a:r>
              <a:rPr lang="en-US" sz="1600" b="0" err="1">
                <a:solidFill>
                  <a:schemeClr val="tx1"/>
                </a:solidFill>
                <a:ea typeface="ＭＳ Ｐゴシック"/>
                <a:cs typeface="Arial"/>
              </a:rPr>
              <a:t>authorised</a:t>
            </a:r>
            <a:r>
              <a:rPr lang="en-US" sz="1600" b="0">
                <a:solidFill>
                  <a:schemeClr val="tx1"/>
                </a:solidFill>
                <a:ea typeface="ＭＳ Ｐゴシック"/>
                <a:cs typeface="Arial"/>
              </a:rPr>
              <a:t> in the coming years. </a:t>
            </a:r>
          </a:p>
          <a:p>
            <a:pPr marL="342900" indent="-342900">
              <a:lnSpc>
                <a:spcPct val="150000"/>
              </a:lnSpc>
              <a:buFont typeface="Arial,Sans-Serif"/>
              <a:buChar char="•"/>
            </a:pPr>
            <a:r>
              <a:rPr lang="en-AU" sz="1600" b="0">
                <a:solidFill>
                  <a:schemeClr val="tx1"/>
                </a:solidFill>
                <a:ea typeface="ＭＳ Ｐゴシック"/>
                <a:cs typeface="Arial"/>
              </a:rPr>
              <a:t>The Statement of Recognition Act now enables ACAC providers to be authorised to undertake investigative powers and functions, allowing for earlier intervention by ACCOs in an Aboriginal child and family’s journey. The Community Protecting </a:t>
            </a:r>
            <a:r>
              <a:rPr lang="en-AU" sz="1600" b="0" err="1">
                <a:solidFill>
                  <a:schemeClr val="tx1"/>
                </a:solidFill>
                <a:ea typeface="ＭＳ Ｐゴシック"/>
                <a:cs typeface="Arial"/>
              </a:rPr>
              <a:t>Boorais</a:t>
            </a:r>
            <a:r>
              <a:rPr lang="en-AU" sz="1600" b="0">
                <a:solidFill>
                  <a:schemeClr val="tx1"/>
                </a:solidFill>
                <a:ea typeface="ＭＳ Ｐゴシック"/>
                <a:cs typeface="Arial"/>
              </a:rPr>
              <a:t> pilot </a:t>
            </a:r>
            <a:r>
              <a:rPr lang="en-AU" sz="1600">
                <a:solidFill>
                  <a:schemeClr val="tx1"/>
                </a:solidFill>
                <a:ea typeface="ＭＳ Ｐゴシック"/>
                <a:cs typeface="Arial"/>
              </a:rPr>
              <a:t>commenced</a:t>
            </a:r>
            <a:r>
              <a:rPr lang="en-AU" sz="1600" b="0">
                <a:solidFill>
                  <a:schemeClr val="tx1"/>
                </a:solidFill>
                <a:ea typeface="ＭＳ Ｐゴシック"/>
                <a:cs typeface="Arial"/>
              </a:rPr>
              <a:t> in September 2023 with VACCA and BDAC </a:t>
            </a:r>
            <a:r>
              <a:rPr lang="en-AU" sz="1600">
                <a:solidFill>
                  <a:schemeClr val="tx1"/>
                </a:solidFill>
                <a:ea typeface="ＭＳ Ｐゴシック"/>
                <a:cs typeface="Arial"/>
              </a:rPr>
              <a:t>undertaking </a:t>
            </a:r>
            <a:r>
              <a:rPr lang="en-AU" sz="1600" b="0">
                <a:solidFill>
                  <a:schemeClr val="tx1"/>
                </a:solidFill>
                <a:ea typeface="ＭＳ Ｐゴシック"/>
                <a:cs typeface="Arial"/>
              </a:rPr>
              <a:t>the investigations. </a:t>
            </a:r>
            <a:endParaRPr lang="en-US" sz="1600" b="0">
              <a:solidFill>
                <a:schemeClr val="tx1"/>
              </a:solidFill>
              <a:ea typeface="ＭＳ Ｐゴシック"/>
              <a:cs typeface="Arial"/>
            </a:endParaRPr>
          </a:p>
        </p:txBody>
      </p:sp>
    </p:spTree>
    <p:extLst>
      <p:ext uri="{BB962C8B-B14F-4D97-AF65-F5344CB8AC3E}">
        <p14:creationId xmlns:p14="http://schemas.microsoft.com/office/powerpoint/2010/main" val="93663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B8933-EA59-1296-6D9B-FB1D6BCDF443}"/>
              </a:ext>
            </a:extLst>
          </p:cNvPr>
          <p:cNvSpPr>
            <a:spLocks noGrp="1"/>
          </p:cNvSpPr>
          <p:nvPr>
            <p:ph type="title"/>
          </p:nvPr>
        </p:nvSpPr>
        <p:spPr/>
        <p:txBody>
          <a:bodyPr/>
          <a:lstStyle/>
          <a:p>
            <a:r>
              <a:rPr lang="en-AU">
                <a:ea typeface="ＭＳ Ｐゴシック"/>
              </a:rPr>
              <a:t>Diversion Trials </a:t>
            </a:r>
          </a:p>
        </p:txBody>
      </p:sp>
      <p:sp>
        <p:nvSpPr>
          <p:cNvPr id="6" name="Rectangle 5">
            <a:extLst>
              <a:ext uri="{FF2B5EF4-FFF2-40B4-BE49-F238E27FC236}">
                <a16:creationId xmlns:a16="http://schemas.microsoft.com/office/drawing/2014/main" id="{660583F4-72B2-23CF-AD98-B90B28CF537D}"/>
              </a:ext>
            </a:extLst>
          </p:cNvPr>
          <p:cNvSpPr/>
          <p:nvPr/>
        </p:nvSpPr>
        <p:spPr>
          <a:xfrm>
            <a:off x="197785" y="1275907"/>
            <a:ext cx="11796429" cy="548845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lgn="l" rtl="0" fontAlgn="base">
              <a:lnSpc>
                <a:spcPct val="150000"/>
              </a:lnSpc>
              <a:buFont typeface="Arial" panose="020B0604020202020204" pitchFamily="34" charset="0"/>
              <a:buChar char="•"/>
            </a:pPr>
            <a:r>
              <a:rPr lang="en-US" sz="1600" b="0" i="0">
                <a:solidFill>
                  <a:srgbClr val="000000"/>
                </a:solidFill>
                <a:effectLst/>
                <a:latin typeface="Arial"/>
                <a:ea typeface="ＭＳ Ｐゴシック"/>
              </a:rPr>
              <a:t>In 2021, a consortium of four ACCOs, the Victorian Aboriginal Child Care Agency (VACCA), Bendigo and District Aboriginal Co-operative (BDAC), </a:t>
            </a:r>
            <a:r>
              <a:rPr lang="en-US" sz="1600" b="0" i="0" err="1">
                <a:solidFill>
                  <a:srgbClr val="000000"/>
                </a:solidFill>
                <a:effectLst/>
                <a:latin typeface="Arial"/>
                <a:ea typeface="ＭＳ Ｐゴシック"/>
              </a:rPr>
              <a:t>Njernda</a:t>
            </a:r>
            <a:r>
              <a:rPr lang="en-US" sz="1600" b="0" i="0">
                <a:solidFill>
                  <a:srgbClr val="000000"/>
                </a:solidFill>
                <a:effectLst/>
                <a:latin typeface="Arial"/>
                <a:ea typeface="ＭＳ Ｐゴシック"/>
              </a:rPr>
              <a:t> Aboriginal Corporation, and Goolum </a:t>
            </a:r>
            <a:r>
              <a:rPr lang="en-US" sz="1600" b="0" i="0" err="1">
                <a:solidFill>
                  <a:srgbClr val="000000"/>
                </a:solidFill>
                <a:effectLst/>
                <a:latin typeface="Arial"/>
                <a:ea typeface="ＭＳ Ｐゴシック"/>
              </a:rPr>
              <a:t>Goolum</a:t>
            </a:r>
            <a:r>
              <a:rPr lang="en-US" sz="1600" b="0" i="0">
                <a:solidFill>
                  <a:srgbClr val="000000"/>
                </a:solidFill>
                <a:effectLst/>
                <a:latin typeface="Arial"/>
                <a:ea typeface="ＭＳ Ｐゴシック"/>
              </a:rPr>
              <a:t> Aboriginal Co-Operative, received funding from the Department Aboriginal Children and Families Innovation and Learning Fund (ILF) to deliver Aboriginal Child Protection Diversion Program Trials (“CP Diversion project”).  </a:t>
            </a:r>
          </a:p>
          <a:p>
            <a:pPr marL="285750" indent="-285750" algn="l" rtl="0" fontAlgn="base">
              <a:lnSpc>
                <a:spcPct val="150000"/>
              </a:lnSpc>
              <a:buFont typeface="Arial" panose="020B0604020202020204" pitchFamily="34" charset="0"/>
              <a:buChar char="•"/>
            </a:pPr>
            <a:endParaRPr lang="en-US" sz="1600" b="0" i="0">
              <a:solidFill>
                <a:srgbClr val="000000"/>
              </a:solidFill>
              <a:effectLst/>
              <a:latin typeface="Arial"/>
              <a:ea typeface="ＭＳ Ｐゴシック"/>
            </a:endParaRPr>
          </a:p>
          <a:p>
            <a:pPr marL="285750" indent="-285750">
              <a:lnSpc>
                <a:spcPct val="150000"/>
              </a:lnSpc>
              <a:buFont typeface="Arial" panose="020B0604020202020204" pitchFamily="34" charset="0"/>
              <a:buChar char="•"/>
            </a:pPr>
            <a:r>
              <a:rPr lang="en-US" sz="1600" b="0" i="0">
                <a:solidFill>
                  <a:srgbClr val="000000"/>
                </a:solidFill>
                <a:effectLst/>
                <a:latin typeface="Arial"/>
                <a:ea typeface="ＭＳ Ｐゴシック"/>
              </a:rPr>
              <a:t>The CP Diversion project provides the opportunity for ACCOs to trial new and innovative ways of diverting Aboriginal children away from escalating involvement with the child projection system. Three ACCO-led intervention models will be trialed that target the early stages of a family’s involvement with </a:t>
            </a:r>
            <a:r>
              <a:rPr lang="en-US" sz="1600" b="0" i="0">
                <a:solidFill>
                  <a:schemeClr val="tx1"/>
                </a:solidFill>
                <a:effectLst/>
                <a:latin typeface="Arial"/>
                <a:ea typeface="ＭＳ Ｐゴシック"/>
              </a:rPr>
              <a:t>Child </a:t>
            </a:r>
            <a:r>
              <a:rPr lang="en-US" sz="1600">
                <a:solidFill>
                  <a:schemeClr val="tx1"/>
                </a:solidFill>
                <a:latin typeface="Arial"/>
                <a:ea typeface="ＭＳ Ｐゴシック"/>
              </a:rPr>
              <a:t>P</a:t>
            </a:r>
            <a:r>
              <a:rPr lang="en-US" sz="1600" b="0" i="0">
                <a:solidFill>
                  <a:schemeClr val="tx1"/>
                </a:solidFill>
                <a:effectLst/>
                <a:latin typeface="Arial"/>
                <a:ea typeface="ＭＳ Ｐゴシック"/>
              </a:rPr>
              <a:t>rotection</a:t>
            </a:r>
            <a:r>
              <a:rPr lang="en-US" sz="1600" b="0" i="0">
                <a:solidFill>
                  <a:srgbClr val="000000"/>
                </a:solidFill>
                <a:effectLst/>
                <a:latin typeface="Arial"/>
                <a:ea typeface="ＭＳ Ｐゴシック"/>
              </a:rPr>
              <a:t>, at the point of report and first visit.</a:t>
            </a:r>
            <a:r>
              <a:rPr lang="en-US" sz="1600" b="0">
                <a:solidFill>
                  <a:srgbClr val="000000"/>
                </a:solidFill>
                <a:latin typeface="Arial"/>
                <a:ea typeface="ＭＳ Ｐゴシック"/>
              </a:rPr>
              <a:t> </a:t>
            </a:r>
          </a:p>
          <a:p>
            <a:pPr marL="285750" indent="-285750">
              <a:lnSpc>
                <a:spcPct val="150000"/>
              </a:lnSpc>
              <a:buFont typeface="Arial" panose="020B0604020202020204" pitchFamily="34" charset="0"/>
              <a:buChar char="•"/>
            </a:pPr>
            <a:endParaRPr lang="en-US" sz="1600" b="0" i="0">
              <a:solidFill>
                <a:srgbClr val="000000"/>
              </a:solidFill>
              <a:effectLst/>
              <a:latin typeface="Arial" panose="020B0604020202020204" pitchFamily="34" charset="0"/>
            </a:endParaRPr>
          </a:p>
          <a:p>
            <a:pPr marL="285750" indent="-285750">
              <a:lnSpc>
                <a:spcPct val="150000"/>
              </a:lnSpc>
              <a:buFont typeface="Arial" panose="020B0604020202020204" pitchFamily="34" charset="0"/>
              <a:buChar char="•"/>
            </a:pPr>
            <a:r>
              <a:rPr lang="en-US" sz="1600" b="0">
                <a:solidFill>
                  <a:srgbClr val="000000"/>
                </a:solidFill>
                <a:latin typeface="Arial"/>
                <a:ea typeface="ＭＳ Ｐゴシック"/>
              </a:rPr>
              <a:t>VACCA has trialed an Aboriginal-led Case Conference model, BDAC has trialed an unborn model and </a:t>
            </a:r>
            <a:r>
              <a:rPr lang="en-US" sz="1600" b="0" err="1">
                <a:solidFill>
                  <a:srgbClr val="000000"/>
                </a:solidFill>
                <a:latin typeface="Arial"/>
                <a:ea typeface="ＭＳ Ｐゴシック"/>
              </a:rPr>
              <a:t>Njernda</a:t>
            </a:r>
            <a:r>
              <a:rPr lang="en-US" sz="1600" b="0">
                <a:solidFill>
                  <a:srgbClr val="000000"/>
                </a:solidFill>
                <a:latin typeface="Arial"/>
                <a:ea typeface="ＭＳ Ｐゴシック"/>
              </a:rPr>
              <a:t> and Goolum </a:t>
            </a:r>
            <a:r>
              <a:rPr lang="en-US" sz="1600" b="0" err="1">
                <a:solidFill>
                  <a:srgbClr val="000000"/>
                </a:solidFill>
                <a:latin typeface="Arial"/>
                <a:ea typeface="ＭＳ Ｐゴシック"/>
              </a:rPr>
              <a:t>Goolum</a:t>
            </a:r>
            <a:r>
              <a:rPr lang="en-US" sz="1600" b="0">
                <a:solidFill>
                  <a:srgbClr val="000000"/>
                </a:solidFill>
                <a:latin typeface="Arial"/>
                <a:ea typeface="ＭＳ Ｐゴシック"/>
              </a:rPr>
              <a:t> have trialed an </a:t>
            </a:r>
            <a:r>
              <a:rPr lang="en-US" sz="1600" b="0">
                <a:solidFill>
                  <a:schemeClr val="tx1"/>
                </a:solidFill>
                <a:latin typeface="Arial"/>
                <a:ea typeface="ＭＳ Ｐゴシック"/>
              </a:rPr>
              <a:t>Aboriginal Family-Led Decision Making (AFLDM</a:t>
            </a:r>
            <a:r>
              <a:rPr lang="en-US" sz="1600" b="0">
                <a:solidFill>
                  <a:srgbClr val="000000"/>
                </a:solidFill>
                <a:latin typeface="Arial"/>
                <a:ea typeface="ＭＳ Ｐゴシック"/>
              </a:rPr>
              <a:t>) model. </a:t>
            </a:r>
          </a:p>
          <a:p>
            <a:pPr>
              <a:lnSpc>
                <a:spcPct val="150000"/>
              </a:lnSpc>
            </a:pPr>
            <a:endParaRPr lang="en-US" sz="1600" b="0">
              <a:solidFill>
                <a:srgbClr val="000000"/>
              </a:solidFill>
              <a:latin typeface="Arial" panose="020B0604020202020204" pitchFamily="34" charset="0"/>
            </a:endParaRPr>
          </a:p>
          <a:p>
            <a:pPr marL="285750" indent="-285750">
              <a:lnSpc>
                <a:spcPct val="150000"/>
              </a:lnSpc>
              <a:buFont typeface="Arial" panose="020B0604020202020204" pitchFamily="34" charset="0"/>
              <a:buChar char="•"/>
            </a:pPr>
            <a:r>
              <a:rPr lang="en-US" sz="1600" b="0" i="0">
                <a:solidFill>
                  <a:srgbClr val="000000"/>
                </a:solidFill>
                <a:effectLst/>
                <a:latin typeface="Arial"/>
                <a:ea typeface="ＭＳ Ｐゴシック"/>
              </a:rPr>
              <a:t>The </a:t>
            </a:r>
            <a:r>
              <a:rPr lang="en-US" sz="1600" b="0" i="0">
                <a:solidFill>
                  <a:schemeClr val="tx1"/>
                </a:solidFill>
                <a:effectLst/>
                <a:latin typeface="Arial"/>
                <a:ea typeface="ＭＳ Ｐゴシック"/>
              </a:rPr>
              <a:t>2023-24 State </a:t>
            </a:r>
            <a:r>
              <a:rPr lang="en-US" sz="1600">
                <a:solidFill>
                  <a:schemeClr val="tx1"/>
                </a:solidFill>
                <a:latin typeface="Arial"/>
                <a:ea typeface="ＭＳ Ｐゴシック"/>
              </a:rPr>
              <a:t>B</a:t>
            </a:r>
            <a:r>
              <a:rPr lang="en-US" sz="1600" b="0" i="0">
                <a:solidFill>
                  <a:schemeClr val="tx1"/>
                </a:solidFill>
                <a:effectLst/>
                <a:latin typeface="Arial"/>
                <a:ea typeface="ＭＳ Ｐゴシック"/>
              </a:rPr>
              <a:t>udget </a:t>
            </a:r>
            <a:r>
              <a:rPr lang="en-US" sz="1600" b="0" i="0">
                <a:solidFill>
                  <a:srgbClr val="000000"/>
                </a:solidFill>
                <a:effectLst/>
                <a:latin typeface="Arial"/>
                <a:ea typeface="ＭＳ Ｐゴシック"/>
              </a:rPr>
              <a:t>is investing $40 million over 4 years to expand the ACCO-led diversion across the state to all 17 areas. A design and implementation grou</a:t>
            </a:r>
            <a:r>
              <a:rPr lang="en-US" sz="1600" b="0">
                <a:solidFill>
                  <a:srgbClr val="000000"/>
                </a:solidFill>
                <a:latin typeface="Arial"/>
                <a:ea typeface="ＭＳ Ｐゴシック"/>
              </a:rPr>
              <a:t>p alongside the ACCOs is being developed to support this initiative. </a:t>
            </a:r>
            <a:endParaRPr lang="en-US" sz="16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643036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88BC-02FD-E6A7-A546-61A5FE3C4995}"/>
              </a:ext>
            </a:extLst>
          </p:cNvPr>
          <p:cNvSpPr>
            <a:spLocks noGrp="1"/>
          </p:cNvSpPr>
          <p:nvPr>
            <p:ph type="ctrTitle"/>
          </p:nvPr>
        </p:nvSpPr>
        <p:spPr/>
        <p:txBody>
          <a:bodyPr/>
          <a:lstStyle/>
          <a:p>
            <a:pPr algn="ctr">
              <a:spcBef>
                <a:spcPts val="800"/>
              </a:spcBef>
              <a:spcAft>
                <a:spcPts val="800"/>
              </a:spcAft>
            </a:pPr>
            <a:endParaRPr lang="en-AU" sz="6000" b="0">
              <a:solidFill>
                <a:srgbClr val="F79646"/>
              </a:solidFill>
            </a:endParaRPr>
          </a:p>
          <a:p>
            <a:pPr algn="ctr">
              <a:spcBef>
                <a:spcPts val="800"/>
              </a:spcBef>
              <a:spcAft>
                <a:spcPts val="800"/>
              </a:spcAft>
            </a:pPr>
            <a:endParaRPr lang="en-AU" sz="3200">
              <a:solidFill>
                <a:schemeClr val="tx1"/>
              </a:solidFill>
            </a:endParaRPr>
          </a:p>
          <a:p>
            <a:pPr algn="ctr">
              <a:spcBef>
                <a:spcPts val="800"/>
              </a:spcBef>
              <a:spcAft>
                <a:spcPts val="800"/>
              </a:spcAft>
            </a:pPr>
            <a:endParaRPr lang="en-AU" sz="3200">
              <a:solidFill>
                <a:schemeClr val="tx1"/>
              </a:solidFill>
            </a:endParaRPr>
          </a:p>
        </p:txBody>
      </p:sp>
      <p:sp>
        <p:nvSpPr>
          <p:cNvPr id="3" name="Content Placeholder 2">
            <a:extLst>
              <a:ext uri="{FF2B5EF4-FFF2-40B4-BE49-F238E27FC236}">
                <a16:creationId xmlns:a16="http://schemas.microsoft.com/office/drawing/2014/main" id="{AB1F053C-C7C6-9EDB-246E-3B045E875330}"/>
              </a:ext>
            </a:extLst>
          </p:cNvPr>
          <p:cNvSpPr>
            <a:spLocks noGrp="1"/>
          </p:cNvSpPr>
          <p:nvPr>
            <p:ph type="subTitle" idx="1"/>
          </p:nvPr>
        </p:nvSpPr>
        <p:spPr/>
        <p:txBody>
          <a:bodyPr/>
          <a:lstStyle/>
          <a:p>
            <a:pPr algn="ctr"/>
            <a:endParaRPr lang="en-AU" sz="6000">
              <a:solidFill>
                <a:schemeClr val="accent6"/>
              </a:solidFill>
            </a:endParaRPr>
          </a:p>
          <a:p>
            <a:pPr algn="ctr"/>
            <a:endParaRPr lang="en-AU" sz="3200">
              <a:solidFill>
                <a:schemeClr val="tx1"/>
              </a:solidFill>
            </a:endParaRPr>
          </a:p>
        </p:txBody>
      </p:sp>
      <p:sp>
        <p:nvSpPr>
          <p:cNvPr id="4" name="Title 4">
            <a:extLst>
              <a:ext uri="{FF2B5EF4-FFF2-40B4-BE49-F238E27FC236}">
                <a16:creationId xmlns:a16="http://schemas.microsoft.com/office/drawing/2014/main" id="{3BB5C44B-E513-988C-822D-1AFB14EAC131}"/>
              </a:ext>
            </a:extLst>
          </p:cNvPr>
          <p:cNvSpPr txBox="1">
            <a:spLocks/>
          </p:cNvSpPr>
          <p:nvPr/>
        </p:nvSpPr>
        <p:spPr bwMode="auto">
          <a:xfrm>
            <a:off x="1206630" y="1342363"/>
            <a:ext cx="8585068" cy="1890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609585" rtl="0" eaLnBrk="1" fontAlgn="base" hangingPunct="1">
              <a:spcBef>
                <a:spcPct val="0"/>
              </a:spcBef>
              <a:spcAft>
                <a:spcPct val="0"/>
              </a:spcAft>
              <a:defRPr sz="3200" b="1" kern="1200" baseline="0">
                <a:solidFill>
                  <a:srgbClr val="201547"/>
                </a:solidFill>
                <a:latin typeface="Arial"/>
                <a:ea typeface="ＭＳ Ｐゴシック" charset="0"/>
                <a:cs typeface="Arial"/>
              </a:defRPr>
            </a:lvl1pPr>
            <a:lvl2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2pPr>
            <a:lvl3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3pPr>
            <a:lvl4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4pPr>
            <a:lvl5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5pPr>
            <a:lvl6pPr marL="609585"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6pPr>
            <a:lvl7pPr marL="1219170"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7pPr>
            <a:lvl8pPr marL="1828754"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8pPr>
            <a:lvl9pPr marL="2438339"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9pPr>
          </a:lstStyle>
          <a:p>
            <a:r>
              <a:rPr lang="en-AU">
                <a:solidFill>
                  <a:schemeClr val="tx1"/>
                </a:solidFill>
                <a:ea typeface="ＭＳ Ｐゴシック"/>
              </a:rPr>
              <a:t>Information sharing </a:t>
            </a:r>
            <a:endParaRPr lang="en-AU"/>
          </a:p>
        </p:txBody>
      </p:sp>
    </p:spTree>
    <p:extLst>
      <p:ext uri="{BB962C8B-B14F-4D97-AF65-F5344CB8AC3E}">
        <p14:creationId xmlns:p14="http://schemas.microsoft.com/office/powerpoint/2010/main" val="2513605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40FB-259D-2B54-62DC-3C7280858600}"/>
              </a:ext>
            </a:extLst>
          </p:cNvPr>
          <p:cNvSpPr>
            <a:spLocks noGrp="1"/>
          </p:cNvSpPr>
          <p:nvPr>
            <p:ph type="title"/>
          </p:nvPr>
        </p:nvSpPr>
        <p:spPr>
          <a:xfrm>
            <a:off x="683875" y="265865"/>
            <a:ext cx="8640000" cy="893433"/>
          </a:xfrm>
        </p:spPr>
        <p:txBody>
          <a:bodyPr/>
          <a:lstStyle/>
          <a:p>
            <a:r>
              <a:rPr lang="en-AU">
                <a:ea typeface="ＭＳ Ｐゴシック"/>
              </a:rPr>
              <a:t>Information sharing legislation</a:t>
            </a:r>
            <a:br>
              <a:rPr lang="en-AU"/>
            </a:br>
            <a:endParaRPr lang="en-AU">
              <a:ea typeface="ＭＳ Ｐゴシック"/>
            </a:endParaRPr>
          </a:p>
        </p:txBody>
      </p:sp>
      <p:sp>
        <p:nvSpPr>
          <p:cNvPr id="7" name="Rectangle 6">
            <a:extLst>
              <a:ext uri="{FF2B5EF4-FFF2-40B4-BE49-F238E27FC236}">
                <a16:creationId xmlns:a16="http://schemas.microsoft.com/office/drawing/2014/main" id="{9D0029DC-A046-8B37-C91C-3484708FDDF9}"/>
              </a:ext>
            </a:extLst>
          </p:cNvPr>
          <p:cNvSpPr/>
          <p:nvPr/>
        </p:nvSpPr>
        <p:spPr>
          <a:xfrm>
            <a:off x="3572255" y="1419882"/>
            <a:ext cx="3915818" cy="134405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r>
              <a:rPr lang="en-AU" sz="1600" b="1" i="1">
                <a:solidFill>
                  <a:schemeClr val="tx1"/>
                </a:solidFill>
                <a:ea typeface="ＭＳ Ｐゴシック"/>
                <a:cs typeface="Arial"/>
              </a:rPr>
              <a:t>Children, Youth and Families Act 2005</a:t>
            </a:r>
          </a:p>
          <a:p>
            <a:pPr algn="ctr">
              <a:lnSpc>
                <a:spcPct val="150000"/>
              </a:lnSpc>
            </a:pPr>
            <a:r>
              <a:rPr lang="en-AU" sz="1600">
                <a:solidFill>
                  <a:schemeClr val="tx1"/>
                </a:solidFill>
                <a:ea typeface="ＭＳ Ｐゴシック"/>
                <a:cs typeface="Arial"/>
              </a:rPr>
              <a:t>Shari</a:t>
            </a:r>
            <a:r>
              <a:rPr lang="en-AU" sz="1600">
                <a:ea typeface="ＭＳ Ｐゴシック"/>
                <a:cs typeface="Arial"/>
              </a:rPr>
              <a:t>ng with and by Child Protection </a:t>
            </a:r>
            <a:endParaRPr lang="en-AU" sz="1600">
              <a:solidFill>
                <a:srgbClr val="000000"/>
              </a:solidFill>
              <a:cs typeface="Arial" charset="0"/>
            </a:endParaRPr>
          </a:p>
          <a:p>
            <a:pPr algn="ctr">
              <a:lnSpc>
                <a:spcPct val="150000"/>
              </a:lnSpc>
            </a:pPr>
            <a:endParaRPr lang="en-AU" sz="1600"/>
          </a:p>
        </p:txBody>
      </p:sp>
      <p:sp>
        <p:nvSpPr>
          <p:cNvPr id="8" name="Rectangle 7">
            <a:extLst>
              <a:ext uri="{FF2B5EF4-FFF2-40B4-BE49-F238E27FC236}">
                <a16:creationId xmlns:a16="http://schemas.microsoft.com/office/drawing/2014/main" id="{9E3AE13F-FB5A-DFBB-0988-9C252996E143}"/>
              </a:ext>
            </a:extLst>
          </p:cNvPr>
          <p:cNvSpPr/>
          <p:nvPr/>
        </p:nvSpPr>
        <p:spPr>
          <a:xfrm>
            <a:off x="3572254" y="2953501"/>
            <a:ext cx="3915818" cy="134405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r>
              <a:rPr lang="en-AU" sz="1600" b="1" i="1">
                <a:solidFill>
                  <a:schemeClr val="tx1"/>
                </a:solidFill>
                <a:ea typeface="ＭＳ Ｐゴシック"/>
                <a:cs typeface="Arial"/>
              </a:rPr>
              <a:t>Child, Wellbeing and Safety Act 2005 </a:t>
            </a:r>
          </a:p>
          <a:p>
            <a:pPr algn="ctr">
              <a:lnSpc>
                <a:spcPct val="150000"/>
              </a:lnSpc>
            </a:pPr>
            <a:r>
              <a:rPr lang="en-AU" sz="1600">
                <a:solidFill>
                  <a:schemeClr val="tx1"/>
                </a:solidFill>
                <a:ea typeface="ＭＳ Ｐゴシック"/>
                <a:cs typeface="Arial"/>
              </a:rPr>
              <a:t>Child Information Sharing Scheme</a:t>
            </a:r>
            <a:endParaRPr lang="en-AU" sz="1600" b="1">
              <a:solidFill>
                <a:schemeClr val="tx1"/>
              </a:solidFill>
              <a:cs typeface="Arial" charset="0"/>
            </a:endParaRPr>
          </a:p>
          <a:p>
            <a:pPr algn="ctr">
              <a:lnSpc>
                <a:spcPct val="150000"/>
              </a:lnSpc>
            </a:pPr>
            <a:endParaRPr lang="en-AU" sz="1600"/>
          </a:p>
        </p:txBody>
      </p:sp>
      <p:sp>
        <p:nvSpPr>
          <p:cNvPr id="9" name="Rectangle 8">
            <a:extLst>
              <a:ext uri="{FF2B5EF4-FFF2-40B4-BE49-F238E27FC236}">
                <a16:creationId xmlns:a16="http://schemas.microsoft.com/office/drawing/2014/main" id="{BFEBBB8D-3436-5674-C8E5-5FF0F5B1C720}"/>
              </a:ext>
            </a:extLst>
          </p:cNvPr>
          <p:cNvSpPr/>
          <p:nvPr/>
        </p:nvSpPr>
        <p:spPr>
          <a:xfrm>
            <a:off x="7581638" y="2953501"/>
            <a:ext cx="4485062" cy="134405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r>
              <a:rPr lang="en-AU" sz="1600" b="1" i="1">
                <a:solidFill>
                  <a:schemeClr val="tx1"/>
                </a:solidFill>
                <a:ea typeface="ＭＳ Ｐゴシック"/>
                <a:cs typeface="Arial"/>
              </a:rPr>
              <a:t>Family Violence Protection Act 2008 </a:t>
            </a:r>
          </a:p>
          <a:p>
            <a:pPr algn="ctr">
              <a:lnSpc>
                <a:spcPct val="150000"/>
              </a:lnSpc>
            </a:pPr>
            <a:r>
              <a:rPr lang="en-AU" sz="1600">
                <a:solidFill>
                  <a:schemeClr val="tx1"/>
                </a:solidFill>
                <a:ea typeface="ＭＳ Ｐゴシック"/>
                <a:cs typeface="Arial"/>
              </a:rPr>
              <a:t>Family Violence Information Sharing Scheme </a:t>
            </a:r>
            <a:endParaRPr lang="en-AU" sz="1600" b="1">
              <a:solidFill>
                <a:schemeClr val="tx1"/>
              </a:solidFill>
              <a:cs typeface="Arial" charset="0"/>
            </a:endParaRPr>
          </a:p>
          <a:p>
            <a:pPr algn="ctr">
              <a:lnSpc>
                <a:spcPct val="150000"/>
              </a:lnSpc>
            </a:pPr>
            <a:endParaRPr lang="en-AU" sz="1600"/>
          </a:p>
        </p:txBody>
      </p:sp>
      <p:sp>
        <p:nvSpPr>
          <p:cNvPr id="10" name="Rectangle 9">
            <a:extLst>
              <a:ext uri="{FF2B5EF4-FFF2-40B4-BE49-F238E27FC236}">
                <a16:creationId xmlns:a16="http://schemas.microsoft.com/office/drawing/2014/main" id="{4E3D5175-A359-7461-9439-5AD3FB3C5D02}"/>
              </a:ext>
            </a:extLst>
          </p:cNvPr>
          <p:cNvSpPr/>
          <p:nvPr/>
        </p:nvSpPr>
        <p:spPr>
          <a:xfrm>
            <a:off x="7581638" y="4487120"/>
            <a:ext cx="4485062" cy="134405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r>
              <a:rPr lang="en-AU" sz="1600" b="1" i="1">
                <a:solidFill>
                  <a:schemeClr val="tx1"/>
                </a:solidFill>
                <a:ea typeface="ＭＳ Ｐゴシック"/>
                <a:cs typeface="Arial"/>
              </a:rPr>
              <a:t>Privacy and Data Protection Act 2014 </a:t>
            </a:r>
            <a:endParaRPr lang="en-AU" sz="1600" i="1">
              <a:solidFill>
                <a:schemeClr val="tx1"/>
              </a:solidFill>
            </a:endParaRPr>
          </a:p>
        </p:txBody>
      </p:sp>
      <p:sp>
        <p:nvSpPr>
          <p:cNvPr id="11" name="Rectangle 10">
            <a:extLst>
              <a:ext uri="{FF2B5EF4-FFF2-40B4-BE49-F238E27FC236}">
                <a16:creationId xmlns:a16="http://schemas.microsoft.com/office/drawing/2014/main" id="{6A6104EA-222F-3068-F887-3C0A0B50B0F3}"/>
              </a:ext>
            </a:extLst>
          </p:cNvPr>
          <p:cNvSpPr/>
          <p:nvPr/>
        </p:nvSpPr>
        <p:spPr>
          <a:xfrm>
            <a:off x="3572254" y="4487120"/>
            <a:ext cx="3915818" cy="134405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r>
              <a:rPr lang="en-AU" sz="1600" b="1" i="1">
                <a:solidFill>
                  <a:schemeClr val="tx1"/>
                </a:solidFill>
                <a:ea typeface="ＭＳ Ｐゴシック"/>
                <a:cs typeface="Arial"/>
              </a:rPr>
              <a:t>Health Records Act 2021</a:t>
            </a:r>
            <a:endParaRPr lang="en-AU" sz="1600" i="1">
              <a:solidFill>
                <a:schemeClr val="tx1"/>
              </a:solidFill>
            </a:endParaRPr>
          </a:p>
        </p:txBody>
      </p:sp>
      <p:sp>
        <p:nvSpPr>
          <p:cNvPr id="12" name="Rectangle 11">
            <a:extLst>
              <a:ext uri="{FF2B5EF4-FFF2-40B4-BE49-F238E27FC236}">
                <a16:creationId xmlns:a16="http://schemas.microsoft.com/office/drawing/2014/main" id="{93375917-62BD-1742-09A9-67A92363C0C4}"/>
              </a:ext>
            </a:extLst>
          </p:cNvPr>
          <p:cNvSpPr/>
          <p:nvPr/>
        </p:nvSpPr>
        <p:spPr>
          <a:xfrm>
            <a:off x="123202" y="1419883"/>
            <a:ext cx="3353388" cy="1344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50000"/>
              </a:lnSpc>
            </a:pPr>
            <a:r>
              <a:rPr lang="en-AU" sz="1600" b="1">
                <a:solidFill>
                  <a:schemeClr val="tx1"/>
                </a:solidFill>
                <a:ea typeface="ＭＳ Ｐゴシック"/>
                <a:cs typeface="Arial"/>
              </a:rPr>
              <a:t>Child Protection specific information sharing </a:t>
            </a:r>
            <a:endParaRPr lang="en-AU" sz="1600" b="1">
              <a:solidFill>
                <a:schemeClr val="tx1"/>
              </a:solidFill>
              <a:cs typeface="Arial" charset="0"/>
            </a:endParaRPr>
          </a:p>
          <a:p>
            <a:pPr algn="ctr">
              <a:lnSpc>
                <a:spcPct val="150000"/>
              </a:lnSpc>
            </a:pPr>
            <a:endParaRPr lang="en-AU" sz="1600">
              <a:solidFill>
                <a:schemeClr val="tx1"/>
              </a:solidFill>
            </a:endParaRPr>
          </a:p>
        </p:txBody>
      </p:sp>
      <p:sp>
        <p:nvSpPr>
          <p:cNvPr id="13" name="Rectangle 12">
            <a:extLst>
              <a:ext uri="{FF2B5EF4-FFF2-40B4-BE49-F238E27FC236}">
                <a16:creationId xmlns:a16="http://schemas.microsoft.com/office/drawing/2014/main" id="{BF2367C3-A066-2150-343B-662C34BE8319}"/>
              </a:ext>
            </a:extLst>
          </p:cNvPr>
          <p:cNvSpPr/>
          <p:nvPr/>
        </p:nvSpPr>
        <p:spPr>
          <a:xfrm>
            <a:off x="125300" y="2953501"/>
            <a:ext cx="3353388" cy="1344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50000"/>
              </a:lnSpc>
            </a:pPr>
            <a:r>
              <a:rPr lang="en-AU" sz="1600" b="1">
                <a:solidFill>
                  <a:schemeClr val="tx1"/>
                </a:solidFill>
                <a:ea typeface="ＭＳ Ｐゴシック"/>
                <a:cs typeface="Arial"/>
              </a:rPr>
              <a:t>Purpose specific information sharing </a:t>
            </a:r>
          </a:p>
        </p:txBody>
      </p:sp>
      <p:sp>
        <p:nvSpPr>
          <p:cNvPr id="14" name="Rectangle 13">
            <a:extLst>
              <a:ext uri="{FF2B5EF4-FFF2-40B4-BE49-F238E27FC236}">
                <a16:creationId xmlns:a16="http://schemas.microsoft.com/office/drawing/2014/main" id="{F8A592D4-B21E-2B30-41DB-72E6512AC44F}"/>
              </a:ext>
            </a:extLst>
          </p:cNvPr>
          <p:cNvSpPr/>
          <p:nvPr/>
        </p:nvSpPr>
        <p:spPr>
          <a:xfrm>
            <a:off x="123202" y="4487120"/>
            <a:ext cx="3353388" cy="1344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50000"/>
              </a:lnSpc>
            </a:pPr>
            <a:r>
              <a:rPr lang="en-AU" sz="1600" b="1">
                <a:solidFill>
                  <a:schemeClr val="tx1"/>
                </a:solidFill>
                <a:ea typeface="ＭＳ Ｐゴシック"/>
                <a:cs typeface="Arial"/>
              </a:rPr>
              <a:t>Any other information sharing</a:t>
            </a:r>
          </a:p>
        </p:txBody>
      </p:sp>
    </p:spTree>
    <p:extLst>
      <p:ext uri="{BB962C8B-B14F-4D97-AF65-F5344CB8AC3E}">
        <p14:creationId xmlns:p14="http://schemas.microsoft.com/office/powerpoint/2010/main" val="2932668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B421-51F3-9C01-07BB-988FAF87FA65}"/>
              </a:ext>
            </a:extLst>
          </p:cNvPr>
          <p:cNvSpPr>
            <a:spLocks noGrp="1"/>
          </p:cNvSpPr>
          <p:nvPr>
            <p:ph type="title"/>
          </p:nvPr>
        </p:nvSpPr>
        <p:spPr>
          <a:xfrm>
            <a:off x="728530" y="62023"/>
            <a:ext cx="8640000" cy="893433"/>
          </a:xfrm>
        </p:spPr>
        <p:txBody>
          <a:bodyPr/>
          <a:lstStyle/>
          <a:p>
            <a:r>
              <a:rPr lang="en-GB">
                <a:ea typeface="ＭＳ Ｐゴシック"/>
              </a:rPr>
              <a:t>About information sharing</a:t>
            </a:r>
            <a:endParaRPr lang="en-GB"/>
          </a:p>
        </p:txBody>
      </p:sp>
      <p:sp>
        <p:nvSpPr>
          <p:cNvPr id="4" name="Rectangle 3">
            <a:extLst>
              <a:ext uri="{FF2B5EF4-FFF2-40B4-BE49-F238E27FC236}">
                <a16:creationId xmlns:a16="http://schemas.microsoft.com/office/drawing/2014/main" id="{5511F281-DCB3-8FAA-DFF8-B967DFE2074C}"/>
              </a:ext>
            </a:extLst>
          </p:cNvPr>
          <p:cNvSpPr/>
          <p:nvPr/>
        </p:nvSpPr>
        <p:spPr>
          <a:xfrm>
            <a:off x="110699" y="1339747"/>
            <a:ext cx="11796429" cy="545623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lnSpc>
                <a:spcPct val="150000"/>
              </a:lnSpc>
              <a:buFont typeface="Arial"/>
              <a:buChar char="•"/>
            </a:pPr>
            <a:r>
              <a:rPr lang="en-GB" b="0">
                <a:solidFill>
                  <a:srgbClr val="000000"/>
                </a:solidFill>
                <a:latin typeface="Arial"/>
                <a:ea typeface="ＭＳ Ｐゴシック"/>
              </a:rPr>
              <a:t>Information sharing is a key enabler of collaborative practice and promotes the wellbeing or safety of children, young people and adults. It enables professionals to understand all of the circumstances of the child and family through the appropriate sharing of information.</a:t>
            </a:r>
          </a:p>
          <a:p>
            <a:pPr>
              <a:lnSpc>
                <a:spcPct val="150000"/>
              </a:lnSpc>
            </a:pPr>
            <a:endParaRPr lang="en-GB"/>
          </a:p>
          <a:p>
            <a:pPr marL="285750" indent="-285750">
              <a:lnSpc>
                <a:spcPct val="150000"/>
              </a:lnSpc>
              <a:buFont typeface="Arial"/>
              <a:buChar char="•"/>
            </a:pPr>
            <a:r>
              <a:rPr lang="en-AU" b="0">
                <a:solidFill>
                  <a:srgbClr val="000000"/>
                </a:solidFill>
                <a:latin typeface="Arial"/>
                <a:ea typeface="ＭＳ Ｐゴシック"/>
              </a:rPr>
              <a:t>Services are encouraged to work proactively and collaboratively with each other to improve the wellbeing or safety of common clients or clients and families who need additional support.</a:t>
            </a:r>
          </a:p>
          <a:p>
            <a:pPr>
              <a:lnSpc>
                <a:spcPct val="150000"/>
              </a:lnSpc>
            </a:pPr>
            <a:endParaRPr lang="en-US" b="0">
              <a:solidFill>
                <a:srgbClr val="000000"/>
              </a:solidFill>
              <a:latin typeface="Arial"/>
              <a:ea typeface="ＭＳ Ｐゴシック"/>
            </a:endParaRPr>
          </a:p>
          <a:p>
            <a:pPr marL="285750" indent="-285750">
              <a:lnSpc>
                <a:spcPct val="150000"/>
              </a:lnSpc>
              <a:buFont typeface="Arial"/>
              <a:buChar char="•"/>
            </a:pPr>
            <a:r>
              <a:rPr lang="en-US" b="0">
                <a:solidFill>
                  <a:srgbClr val="000000"/>
                </a:solidFill>
                <a:latin typeface="Arial"/>
                <a:ea typeface="ＭＳ Ｐゴシック"/>
              </a:rPr>
              <a:t>There are existing legislative pathways that </a:t>
            </a:r>
            <a:r>
              <a:rPr lang="en-US" b="0" err="1">
                <a:solidFill>
                  <a:srgbClr val="000000"/>
                </a:solidFill>
                <a:latin typeface="Arial"/>
                <a:ea typeface="ＭＳ Ｐゴシック"/>
              </a:rPr>
              <a:t>authorise</a:t>
            </a:r>
            <a:r>
              <a:rPr lang="en-US" b="0">
                <a:solidFill>
                  <a:srgbClr val="000000"/>
                </a:solidFill>
                <a:latin typeface="Arial"/>
                <a:ea typeface="ＭＳ Ｐゴシック"/>
              </a:rPr>
              <a:t> professionals to share relevant information in certain circumstances such as for child protection purposes under the </a:t>
            </a:r>
            <a:r>
              <a:rPr lang="en-US" b="0" i="1">
                <a:solidFill>
                  <a:srgbClr val="000000"/>
                </a:solidFill>
                <a:latin typeface="Arial"/>
                <a:ea typeface="ＭＳ Ｐゴシック"/>
              </a:rPr>
              <a:t>Children, Youth and Families Act 2005</a:t>
            </a:r>
            <a:r>
              <a:rPr lang="en-US" b="0">
                <a:solidFill>
                  <a:srgbClr val="000000"/>
                </a:solidFill>
                <a:latin typeface="Arial"/>
                <a:ea typeface="ＭＳ Ｐゴシック"/>
              </a:rPr>
              <a:t>.</a:t>
            </a:r>
          </a:p>
          <a:p>
            <a:pPr>
              <a:lnSpc>
                <a:spcPct val="150000"/>
              </a:lnSpc>
            </a:pPr>
            <a:endParaRPr lang="en-US" b="0">
              <a:solidFill>
                <a:srgbClr val="000000"/>
              </a:solidFill>
              <a:latin typeface="Arial"/>
              <a:ea typeface="ＭＳ Ｐゴシック"/>
            </a:endParaRPr>
          </a:p>
          <a:p>
            <a:pPr marL="285750" indent="-285750">
              <a:lnSpc>
                <a:spcPct val="150000"/>
              </a:lnSpc>
              <a:buFont typeface="Arial"/>
              <a:buChar char="•"/>
            </a:pPr>
            <a:r>
              <a:rPr lang="en-US" b="0">
                <a:solidFill>
                  <a:srgbClr val="000000"/>
                </a:solidFill>
                <a:latin typeface="Arial"/>
                <a:ea typeface="ＭＳ Ｐゴシック"/>
              </a:rPr>
              <a:t>The Child Information Sharing Scheme (CISS) and the Family Violence Information Sharing Scheme (FVISS) and MARAM Framework are additional pathways for prescribed Information Sharing Entities (ISEs) to exchange information.</a:t>
            </a:r>
          </a:p>
        </p:txBody>
      </p:sp>
    </p:spTree>
    <p:extLst>
      <p:ext uri="{BB962C8B-B14F-4D97-AF65-F5344CB8AC3E}">
        <p14:creationId xmlns:p14="http://schemas.microsoft.com/office/powerpoint/2010/main" val="1217323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565E5-E712-7827-CD77-63DAE5ABA397}"/>
              </a:ext>
            </a:extLst>
          </p:cNvPr>
          <p:cNvSpPr>
            <a:spLocks noGrp="1"/>
          </p:cNvSpPr>
          <p:nvPr>
            <p:ph type="title"/>
          </p:nvPr>
        </p:nvSpPr>
        <p:spPr/>
        <p:txBody>
          <a:bodyPr/>
          <a:lstStyle/>
          <a:p>
            <a:r>
              <a:rPr lang="en-US">
                <a:ea typeface="ＭＳ Ｐゴシック"/>
              </a:rPr>
              <a:t>Family Violence Information Sharing Scheme</a:t>
            </a:r>
          </a:p>
        </p:txBody>
      </p:sp>
      <p:sp>
        <p:nvSpPr>
          <p:cNvPr id="4" name="Rectangle 3">
            <a:extLst>
              <a:ext uri="{FF2B5EF4-FFF2-40B4-BE49-F238E27FC236}">
                <a16:creationId xmlns:a16="http://schemas.microsoft.com/office/drawing/2014/main" id="{21F92E22-5CE2-CA48-8E56-1BBCBB18C448}"/>
              </a:ext>
            </a:extLst>
          </p:cNvPr>
          <p:cNvSpPr/>
          <p:nvPr/>
        </p:nvSpPr>
        <p:spPr>
          <a:xfrm>
            <a:off x="112544" y="1285319"/>
            <a:ext cx="8264838" cy="524611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lvl="0" indent="-285750">
              <a:lnSpc>
                <a:spcPct val="150000"/>
              </a:lnSpc>
              <a:buChar char="•"/>
            </a:pPr>
            <a:r>
              <a:rPr lang="en-GB">
                <a:solidFill>
                  <a:srgbClr val="000000"/>
                </a:solidFill>
                <a:latin typeface="Arial"/>
                <a:ea typeface="ＭＳ Ｐゴシック"/>
              </a:rPr>
              <a:t>T</a:t>
            </a:r>
            <a:r>
              <a:rPr lang="en-GB" b="0">
                <a:solidFill>
                  <a:srgbClr val="000000"/>
                </a:solidFill>
                <a:latin typeface="Arial"/>
                <a:ea typeface="ＭＳ Ｐゴシック"/>
              </a:rPr>
              <a:t>he</a:t>
            </a:r>
            <a:r>
              <a:rPr lang="en-GB" b="0">
                <a:solidFill>
                  <a:schemeClr val="tx1"/>
                </a:solidFill>
                <a:latin typeface="Arial"/>
                <a:ea typeface="ＭＳ Ｐゴシック"/>
              </a:rPr>
              <a:t> </a:t>
            </a:r>
            <a:r>
              <a:rPr lang="en-GB" b="1">
                <a:solidFill>
                  <a:schemeClr val="tx1"/>
                </a:solidFill>
                <a:latin typeface="Arial"/>
                <a:ea typeface="ＭＳ Ｐゴシック"/>
                <a:hlinkClick r:id="rId2">
                  <a:extLst>
                    <a:ext uri="{A12FA001-AC4F-418D-AE19-62706E023703}">
                      <ahyp:hlinkClr xmlns:ahyp="http://schemas.microsoft.com/office/drawing/2018/hyperlinkcolor" val="tx"/>
                    </a:ext>
                  </a:extLst>
                </a:hlinkClick>
              </a:rPr>
              <a:t>Family Violence Information Sharing Scheme</a:t>
            </a:r>
            <a:r>
              <a:rPr lang="en-GB" b="1">
                <a:solidFill>
                  <a:schemeClr val="tx1"/>
                </a:solidFill>
                <a:latin typeface="Arial"/>
                <a:ea typeface="ＭＳ Ｐゴシック"/>
              </a:rPr>
              <a:t> </a:t>
            </a:r>
            <a:r>
              <a:rPr lang="en-GB" b="0">
                <a:solidFill>
                  <a:srgbClr val="000000"/>
                </a:solidFill>
                <a:latin typeface="Arial"/>
                <a:ea typeface="ＭＳ Ｐゴシック"/>
              </a:rPr>
              <a:t>(FVISS), established under Part 5A of the </a:t>
            </a:r>
            <a:r>
              <a:rPr lang="en-GB" b="0" i="1">
                <a:solidFill>
                  <a:srgbClr val="000000"/>
                </a:solidFill>
                <a:latin typeface="Arial"/>
                <a:ea typeface="ＭＳ Ｐゴシック"/>
              </a:rPr>
              <a:t>Family Violence Protection Act 2008</a:t>
            </a:r>
            <a:r>
              <a:rPr lang="en-GB" b="0">
                <a:solidFill>
                  <a:srgbClr val="000000"/>
                </a:solidFill>
                <a:latin typeface="Arial"/>
                <a:ea typeface="ＭＳ Ｐゴシック"/>
              </a:rPr>
              <a:t>, enables authorised organisations and services to share information to facilitate the assessment and management of family violence risk to children and adults. It also facilitates keeping perpetrators of family violence in view and held accountable for their actions.</a:t>
            </a:r>
          </a:p>
          <a:p>
            <a:pPr lvl="0">
              <a:lnSpc>
                <a:spcPct val="150000"/>
              </a:lnSpc>
            </a:pPr>
            <a:endParaRPr lang="en-US" b="0">
              <a:solidFill>
                <a:srgbClr val="000000"/>
              </a:solidFill>
              <a:latin typeface="Arial"/>
              <a:ea typeface="ＭＳ Ｐゴシック"/>
            </a:endParaRPr>
          </a:p>
          <a:p>
            <a:pPr marL="285750" indent="-285750">
              <a:lnSpc>
                <a:spcPct val="150000"/>
              </a:lnSpc>
              <a:buChar char="•"/>
            </a:pPr>
            <a:r>
              <a:rPr lang="en-GB" b="0">
                <a:solidFill>
                  <a:srgbClr val="000000"/>
                </a:solidFill>
                <a:latin typeface="Arial"/>
                <a:ea typeface="ＭＳ Ｐゴシック"/>
              </a:rPr>
              <a:t>The</a:t>
            </a:r>
            <a:r>
              <a:rPr lang="en-GB" b="0">
                <a:solidFill>
                  <a:schemeClr val="tx1"/>
                </a:solidFill>
                <a:latin typeface="Arial"/>
                <a:ea typeface="ＭＳ Ｐゴシック"/>
              </a:rPr>
              <a:t> </a:t>
            </a:r>
            <a:r>
              <a:rPr lang="en-GB" b="1">
                <a:solidFill>
                  <a:schemeClr val="tx1"/>
                </a:solidFill>
                <a:latin typeface="Arial"/>
                <a:ea typeface="ＭＳ Ｐゴシック"/>
                <a:hlinkClick r:id="rId3">
                  <a:extLst>
                    <a:ext uri="{A12FA001-AC4F-418D-AE19-62706E023703}">
                      <ahyp:hlinkClr xmlns:ahyp="http://schemas.microsoft.com/office/drawing/2018/hyperlinkcolor" val="tx"/>
                    </a:ext>
                  </a:extLst>
                </a:hlinkClick>
              </a:rPr>
              <a:t>MARAM Framework</a:t>
            </a:r>
            <a:r>
              <a:rPr lang="en-GB" b="1">
                <a:solidFill>
                  <a:schemeClr val="tx1"/>
                </a:solidFill>
                <a:latin typeface="Arial"/>
                <a:ea typeface="ＭＳ Ｐゴシック"/>
              </a:rPr>
              <a:t> </a:t>
            </a:r>
            <a:r>
              <a:rPr lang="en-GB" b="0">
                <a:solidFill>
                  <a:srgbClr val="000000"/>
                </a:solidFill>
                <a:latin typeface="Arial"/>
                <a:ea typeface="ＭＳ Ｐゴシック"/>
              </a:rPr>
              <a:t>promotes consistency in language and understanding as well as setting out the responsibilities of different workforces in identifying, assessing and managing family violence risk across the family violence and broader service system</a:t>
            </a:r>
            <a:r>
              <a:rPr lang="en-US" b="0">
                <a:solidFill>
                  <a:srgbClr val="000000"/>
                </a:solidFill>
                <a:latin typeface="Arial"/>
                <a:ea typeface="ＭＳ Ｐゴシック"/>
              </a:rPr>
              <a:t>​. </a:t>
            </a:r>
          </a:p>
        </p:txBody>
      </p:sp>
      <p:pic>
        <p:nvPicPr>
          <p:cNvPr id="8" name="Picture 7">
            <a:extLst>
              <a:ext uri="{FF2B5EF4-FFF2-40B4-BE49-F238E27FC236}">
                <a16:creationId xmlns:a16="http://schemas.microsoft.com/office/drawing/2014/main" id="{214CAB93-EAC3-3656-55DA-EA11A382C06E}"/>
              </a:ext>
            </a:extLst>
          </p:cNvPr>
          <p:cNvPicPr>
            <a:picLocks noChangeAspect="1"/>
          </p:cNvPicPr>
          <p:nvPr/>
        </p:nvPicPr>
        <p:blipFill>
          <a:blip r:embed="rId4"/>
          <a:stretch>
            <a:fillRect/>
          </a:stretch>
        </p:blipFill>
        <p:spPr>
          <a:xfrm>
            <a:off x="8488218" y="1285320"/>
            <a:ext cx="3591238" cy="5246110"/>
          </a:xfrm>
          <a:prstGeom prst="rect">
            <a:avLst/>
          </a:prstGeom>
        </p:spPr>
      </p:pic>
    </p:spTree>
    <p:extLst>
      <p:ext uri="{BB962C8B-B14F-4D97-AF65-F5344CB8AC3E}">
        <p14:creationId xmlns:p14="http://schemas.microsoft.com/office/powerpoint/2010/main" val="4087351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D6186-A404-A2DD-0EA9-485C3930F09A}"/>
              </a:ext>
            </a:extLst>
          </p:cNvPr>
          <p:cNvSpPr>
            <a:spLocks noGrp="1"/>
          </p:cNvSpPr>
          <p:nvPr>
            <p:ph type="title"/>
          </p:nvPr>
        </p:nvSpPr>
        <p:spPr/>
        <p:txBody>
          <a:bodyPr/>
          <a:lstStyle/>
          <a:p>
            <a:r>
              <a:rPr lang="en-AU">
                <a:solidFill>
                  <a:schemeClr val="tx1"/>
                </a:solidFill>
                <a:ea typeface="ＭＳ Ｐゴシック"/>
              </a:rPr>
              <a:t>Agenda for today   </a:t>
            </a:r>
            <a:endParaRPr lang="en-AU">
              <a:solidFill>
                <a:schemeClr val="tx1"/>
              </a:solidFill>
            </a:endParaRPr>
          </a:p>
        </p:txBody>
      </p:sp>
      <p:graphicFrame>
        <p:nvGraphicFramePr>
          <p:cNvPr id="8" name="Table 8">
            <a:extLst>
              <a:ext uri="{FF2B5EF4-FFF2-40B4-BE49-F238E27FC236}">
                <a16:creationId xmlns:a16="http://schemas.microsoft.com/office/drawing/2014/main" id="{235DB84B-6D1B-F183-4AA7-B3F4F89127D4}"/>
              </a:ext>
            </a:extLst>
          </p:cNvPr>
          <p:cNvGraphicFramePr>
            <a:graphicFrameLocks noGrp="1"/>
          </p:cNvGraphicFramePr>
          <p:nvPr>
            <p:extLst>
              <p:ext uri="{D42A27DB-BD31-4B8C-83A1-F6EECF244321}">
                <p14:modId xmlns:p14="http://schemas.microsoft.com/office/powerpoint/2010/main" val="365657621"/>
              </p:ext>
            </p:extLst>
          </p:nvPr>
        </p:nvGraphicFramePr>
        <p:xfrm>
          <a:off x="4910571" y="1715833"/>
          <a:ext cx="6244390" cy="4421411"/>
        </p:xfrm>
        <a:graphic>
          <a:graphicData uri="http://schemas.openxmlformats.org/drawingml/2006/table">
            <a:tbl>
              <a:tblPr bandRow="1">
                <a:tableStyleId>{5A111915-BE36-4E01-A7E5-04B1672EAD32}</a:tableStyleId>
              </a:tblPr>
              <a:tblGrid>
                <a:gridCol w="6244390">
                  <a:extLst>
                    <a:ext uri="{9D8B030D-6E8A-4147-A177-3AD203B41FA5}">
                      <a16:colId xmlns:a16="http://schemas.microsoft.com/office/drawing/2014/main" val="2110343239"/>
                    </a:ext>
                  </a:extLst>
                </a:gridCol>
              </a:tblGrid>
              <a:tr h="513598">
                <a:tc>
                  <a:txBody>
                    <a:bodyPr/>
                    <a:lstStyle/>
                    <a:p>
                      <a:pPr marL="285750" marR="0" lvl="0" indent="-285750" algn="l" defTabSz="609585" rtl="0" eaLnBrk="1" fontAlgn="auto" latinLnBrk="0" hangingPunct="1">
                        <a:lnSpc>
                          <a:spcPct val="100000"/>
                        </a:lnSpc>
                        <a:spcBef>
                          <a:spcPts val="0"/>
                        </a:spcBef>
                        <a:spcAft>
                          <a:spcPts val="0"/>
                        </a:spcAft>
                        <a:buClrTx/>
                        <a:buSzTx/>
                        <a:buFont typeface="Arial"/>
                        <a:buChar char="•"/>
                        <a:tabLst/>
                        <a:defRPr/>
                      </a:pPr>
                      <a:r>
                        <a:rPr lang="en-AU" sz="1800" b="0">
                          <a:solidFill>
                            <a:schemeClr val="tx1"/>
                          </a:solidFill>
                        </a:rPr>
                        <a:t>Victoria’s approach to supporting children and families</a:t>
                      </a:r>
                      <a:endParaRPr lang="en-US" sz="1800"/>
                    </a:p>
                  </a:txBody>
                  <a:tcPr/>
                </a:tc>
                <a:extLst>
                  <a:ext uri="{0D108BD9-81ED-4DB2-BD59-A6C34878D82A}">
                    <a16:rowId xmlns:a16="http://schemas.microsoft.com/office/drawing/2014/main" val="2955958316"/>
                  </a:ext>
                </a:extLst>
              </a:tr>
              <a:tr h="513598">
                <a:tc>
                  <a:txBody>
                    <a:bodyPr/>
                    <a:lstStyle/>
                    <a:p>
                      <a:pPr marL="285750" marR="0" lvl="0" indent="-285750" algn="l" rtl="0" eaLnBrk="1" fontAlgn="auto" latinLnBrk="0" hangingPunct="1">
                        <a:lnSpc>
                          <a:spcPct val="100000"/>
                        </a:lnSpc>
                        <a:spcBef>
                          <a:spcPts val="0"/>
                        </a:spcBef>
                        <a:spcAft>
                          <a:spcPts val="0"/>
                        </a:spcAft>
                        <a:buClrTx/>
                        <a:buSzTx/>
                        <a:buFont typeface="Arial"/>
                        <a:buChar char="•"/>
                      </a:pPr>
                      <a:r>
                        <a:rPr lang="en-AU" sz="1800" b="0">
                          <a:solidFill>
                            <a:schemeClr val="tx1"/>
                          </a:solidFill>
                        </a:rPr>
                        <a:t>Child wellbeing and child safety </a:t>
                      </a:r>
                    </a:p>
                  </a:txBody>
                  <a:tcPr/>
                </a:tc>
                <a:extLst>
                  <a:ext uri="{0D108BD9-81ED-4DB2-BD59-A6C34878D82A}">
                    <a16:rowId xmlns:a16="http://schemas.microsoft.com/office/drawing/2014/main" val="1228198077"/>
                  </a:ext>
                </a:extLst>
              </a:tr>
              <a:tr h="513598">
                <a:tc>
                  <a:txBody>
                    <a:bodyPr/>
                    <a:lstStyle/>
                    <a:p>
                      <a:pPr marL="285750" marR="0" lvl="0" indent="-285750" algn="l" defTabSz="609585" rtl="0" eaLnBrk="1" fontAlgn="auto" latinLnBrk="0" hangingPunct="1">
                        <a:lnSpc>
                          <a:spcPct val="100000"/>
                        </a:lnSpc>
                        <a:spcBef>
                          <a:spcPts val="0"/>
                        </a:spcBef>
                        <a:spcAft>
                          <a:spcPts val="0"/>
                        </a:spcAft>
                        <a:buClrTx/>
                        <a:buSzTx/>
                        <a:buFont typeface="Arial"/>
                        <a:buChar char="•"/>
                        <a:tabLst/>
                        <a:defRPr/>
                      </a:pPr>
                      <a:r>
                        <a:rPr lang="en-AU" sz="1800" b="0">
                          <a:solidFill>
                            <a:schemeClr val="tx1"/>
                          </a:solidFill>
                        </a:rPr>
                        <a:t>The Orange Door and its role</a:t>
                      </a:r>
                      <a:endParaRPr lang="en-US" sz="1800" b="0">
                        <a:solidFill>
                          <a:schemeClr val="tx1"/>
                        </a:solidFill>
                      </a:endParaRPr>
                    </a:p>
                  </a:txBody>
                  <a:tcPr/>
                </a:tc>
                <a:extLst>
                  <a:ext uri="{0D108BD9-81ED-4DB2-BD59-A6C34878D82A}">
                    <a16:rowId xmlns:a16="http://schemas.microsoft.com/office/drawing/2014/main" val="4143166481"/>
                  </a:ext>
                </a:extLst>
              </a:tr>
              <a:tr h="513598">
                <a:tc>
                  <a:txBody>
                    <a:bodyPr/>
                    <a:lstStyle/>
                    <a:p>
                      <a:pPr marL="285750" marR="0" lvl="0" indent="-285750" algn="l" rtl="0" eaLnBrk="1" fontAlgn="auto" latinLnBrk="0" hangingPunct="1">
                        <a:lnSpc>
                          <a:spcPct val="100000"/>
                        </a:lnSpc>
                        <a:spcBef>
                          <a:spcPts val="0"/>
                        </a:spcBef>
                        <a:spcAft>
                          <a:spcPts val="0"/>
                        </a:spcAft>
                        <a:buClrTx/>
                        <a:buSzTx/>
                        <a:buFont typeface="Arial"/>
                        <a:buChar char="•"/>
                      </a:pPr>
                      <a:r>
                        <a:rPr lang="en-AU" sz="1800" b="0">
                          <a:solidFill>
                            <a:schemeClr val="tx1"/>
                          </a:solidFill>
                        </a:rPr>
                        <a:t>Child Protection and its role </a:t>
                      </a:r>
                      <a:endParaRPr lang="en-US" sz="1800" b="0">
                        <a:solidFill>
                          <a:schemeClr val="tx1"/>
                        </a:solidFill>
                      </a:endParaRPr>
                    </a:p>
                  </a:txBody>
                  <a:tcPr/>
                </a:tc>
                <a:extLst>
                  <a:ext uri="{0D108BD9-81ED-4DB2-BD59-A6C34878D82A}">
                    <a16:rowId xmlns:a16="http://schemas.microsoft.com/office/drawing/2014/main" val="79103934"/>
                  </a:ext>
                </a:extLst>
              </a:tr>
              <a:tr h="513598">
                <a:tc>
                  <a:txBody>
                    <a:bodyPr/>
                    <a:lstStyle/>
                    <a:p>
                      <a:pPr marL="285750" marR="0" lvl="0" indent="-285750" algn="l" defTabSz="609585" rtl="0" eaLnBrk="1" fontAlgn="auto" latinLnBrk="0" hangingPunct="1">
                        <a:lnSpc>
                          <a:spcPct val="100000"/>
                        </a:lnSpc>
                        <a:spcBef>
                          <a:spcPts val="0"/>
                        </a:spcBef>
                        <a:spcAft>
                          <a:spcPts val="0"/>
                        </a:spcAft>
                        <a:buClrTx/>
                        <a:buSzTx/>
                        <a:buFont typeface="Arial"/>
                        <a:buChar char="•"/>
                        <a:tabLst/>
                        <a:defRPr/>
                      </a:pPr>
                      <a:r>
                        <a:rPr lang="en-AU" sz="1800" b="0">
                          <a:solidFill>
                            <a:schemeClr val="tx1"/>
                          </a:solidFill>
                        </a:rPr>
                        <a:t>Progressing Aboriginal self-determination</a:t>
                      </a:r>
                    </a:p>
                  </a:txBody>
                  <a:tcPr/>
                </a:tc>
                <a:extLst>
                  <a:ext uri="{0D108BD9-81ED-4DB2-BD59-A6C34878D82A}">
                    <a16:rowId xmlns:a16="http://schemas.microsoft.com/office/drawing/2014/main" val="1811724467"/>
                  </a:ext>
                </a:extLst>
              </a:tr>
              <a:tr h="513598">
                <a:tc>
                  <a:txBody>
                    <a:bodyPr/>
                    <a:lstStyle/>
                    <a:p>
                      <a:pPr marL="285750" marR="0" lvl="0" indent="-285750" algn="l" defTabSz="609585" rtl="0" eaLnBrk="1" fontAlgn="auto" latinLnBrk="0" hangingPunct="1">
                        <a:lnSpc>
                          <a:spcPct val="100000"/>
                        </a:lnSpc>
                        <a:spcBef>
                          <a:spcPts val="0"/>
                        </a:spcBef>
                        <a:spcAft>
                          <a:spcPts val="0"/>
                        </a:spcAft>
                        <a:buClrTx/>
                        <a:buSzTx/>
                        <a:buFont typeface="Arial"/>
                        <a:buChar char="•"/>
                        <a:tabLst/>
                        <a:defRPr/>
                      </a:pPr>
                      <a:r>
                        <a:rPr lang="en-AU" sz="1800" b="0">
                          <a:solidFill>
                            <a:schemeClr val="tx1"/>
                          </a:solidFill>
                        </a:rPr>
                        <a:t>Mandatory reporting and other reporting requirements</a:t>
                      </a:r>
                    </a:p>
                  </a:txBody>
                  <a:tcPr/>
                </a:tc>
                <a:extLst>
                  <a:ext uri="{0D108BD9-81ED-4DB2-BD59-A6C34878D82A}">
                    <a16:rowId xmlns:a16="http://schemas.microsoft.com/office/drawing/2014/main" val="142308160"/>
                  </a:ext>
                </a:extLst>
              </a:tr>
              <a:tr h="513598">
                <a:tc>
                  <a:txBody>
                    <a:bodyPr/>
                    <a:lstStyle/>
                    <a:p>
                      <a:pPr marL="285750" marR="0" lvl="0" indent="-285750" algn="l" defTabSz="609585" rtl="0" eaLnBrk="1" fontAlgn="auto" latinLnBrk="0" hangingPunct="1">
                        <a:lnSpc>
                          <a:spcPct val="100000"/>
                        </a:lnSpc>
                        <a:spcBef>
                          <a:spcPts val="0"/>
                        </a:spcBef>
                        <a:spcAft>
                          <a:spcPts val="0"/>
                        </a:spcAft>
                        <a:buClrTx/>
                        <a:buSzTx/>
                        <a:buFont typeface="Arial"/>
                        <a:buChar char="•"/>
                        <a:tabLst/>
                        <a:defRPr/>
                      </a:pPr>
                      <a:r>
                        <a:rPr lang="en-AU" sz="1800" b="0">
                          <a:solidFill>
                            <a:schemeClr val="tx1"/>
                          </a:solidFill>
                        </a:rPr>
                        <a:t>Family violence and MARAM </a:t>
                      </a:r>
                    </a:p>
                  </a:txBody>
                  <a:tcPr/>
                </a:tc>
                <a:extLst>
                  <a:ext uri="{0D108BD9-81ED-4DB2-BD59-A6C34878D82A}">
                    <a16:rowId xmlns:a16="http://schemas.microsoft.com/office/drawing/2014/main" val="1035576185"/>
                  </a:ext>
                </a:extLst>
              </a:tr>
              <a:tr h="826225">
                <a:tc>
                  <a:txBody>
                    <a:bodyPr/>
                    <a:lstStyle/>
                    <a:p>
                      <a:pPr marL="285750" marR="0" lvl="0" indent="-285750" algn="l" defTabSz="609585" rtl="0" eaLnBrk="1" fontAlgn="auto" latinLnBrk="0" hangingPunct="1">
                        <a:lnSpc>
                          <a:spcPct val="100000"/>
                        </a:lnSpc>
                        <a:spcBef>
                          <a:spcPts val="0"/>
                        </a:spcBef>
                        <a:spcAft>
                          <a:spcPts val="0"/>
                        </a:spcAft>
                        <a:buClrTx/>
                        <a:buSzTx/>
                        <a:buFont typeface="Arial"/>
                        <a:buChar char="•"/>
                        <a:tabLst/>
                        <a:defRPr/>
                      </a:pPr>
                      <a:r>
                        <a:rPr lang="en-AU" sz="1800" b="0">
                          <a:solidFill>
                            <a:schemeClr val="tx1"/>
                          </a:solidFill>
                        </a:rPr>
                        <a:t>Information Sharing</a:t>
                      </a:r>
                      <a:endParaRPr lang="en-AU" sz="1800"/>
                    </a:p>
                  </a:txBody>
                  <a:tcPr/>
                </a:tc>
                <a:extLst>
                  <a:ext uri="{0D108BD9-81ED-4DB2-BD59-A6C34878D82A}">
                    <a16:rowId xmlns:a16="http://schemas.microsoft.com/office/drawing/2014/main" val="4175937968"/>
                  </a:ext>
                </a:extLst>
              </a:tr>
            </a:tbl>
          </a:graphicData>
        </a:graphic>
      </p:graphicFrame>
      <p:pic>
        <p:nvPicPr>
          <p:cNvPr id="10" name="Graphic 9" descr="Presentation with checklist with solid fill">
            <a:extLst>
              <a:ext uri="{FF2B5EF4-FFF2-40B4-BE49-F238E27FC236}">
                <a16:creationId xmlns:a16="http://schemas.microsoft.com/office/drawing/2014/main" id="{29907195-2AE1-8F7B-918B-A3E6421703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6936" y="1562768"/>
            <a:ext cx="4542591" cy="4542591"/>
          </a:xfrm>
          <a:prstGeom prst="rect">
            <a:avLst/>
          </a:prstGeom>
        </p:spPr>
      </p:pic>
    </p:spTree>
    <p:extLst>
      <p:ext uri="{BB962C8B-B14F-4D97-AF65-F5344CB8AC3E}">
        <p14:creationId xmlns:p14="http://schemas.microsoft.com/office/powerpoint/2010/main" val="225817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82489-26BA-2076-0CC2-35F1AC4D336D}"/>
              </a:ext>
            </a:extLst>
          </p:cNvPr>
          <p:cNvSpPr>
            <a:spLocks noGrp="1"/>
          </p:cNvSpPr>
          <p:nvPr>
            <p:ph type="title"/>
          </p:nvPr>
        </p:nvSpPr>
        <p:spPr>
          <a:xfrm>
            <a:off x="719669" y="0"/>
            <a:ext cx="8640000" cy="893433"/>
          </a:xfrm>
        </p:spPr>
        <p:txBody>
          <a:bodyPr wrap="square" anchor="ctr">
            <a:normAutofit/>
          </a:bodyPr>
          <a:lstStyle/>
          <a:p>
            <a:r>
              <a:rPr lang="en-GB"/>
              <a:t>Family Violence Information Sharing Scheme</a:t>
            </a:r>
          </a:p>
        </p:txBody>
      </p:sp>
      <p:pic>
        <p:nvPicPr>
          <p:cNvPr id="5" name="Picture 4">
            <a:extLst>
              <a:ext uri="{FF2B5EF4-FFF2-40B4-BE49-F238E27FC236}">
                <a16:creationId xmlns:a16="http://schemas.microsoft.com/office/drawing/2014/main" id="{1222FCFC-A07B-F650-91B2-F4481F066837}"/>
              </a:ext>
            </a:extLst>
          </p:cNvPr>
          <p:cNvPicPr>
            <a:picLocks noChangeAspect="1"/>
          </p:cNvPicPr>
          <p:nvPr/>
        </p:nvPicPr>
        <p:blipFill>
          <a:blip r:embed="rId3"/>
          <a:stretch>
            <a:fillRect/>
          </a:stretch>
        </p:blipFill>
        <p:spPr>
          <a:xfrm>
            <a:off x="0" y="979158"/>
            <a:ext cx="5600700" cy="5878842"/>
          </a:xfrm>
          <a:prstGeom prst="rect">
            <a:avLst/>
          </a:prstGeom>
        </p:spPr>
      </p:pic>
      <p:sp>
        <p:nvSpPr>
          <p:cNvPr id="7" name="Rectangle 6">
            <a:extLst>
              <a:ext uri="{FF2B5EF4-FFF2-40B4-BE49-F238E27FC236}">
                <a16:creationId xmlns:a16="http://schemas.microsoft.com/office/drawing/2014/main" id="{4D5C7B1A-63F8-0F20-64A4-C1996E770A3F}"/>
              </a:ext>
            </a:extLst>
          </p:cNvPr>
          <p:cNvSpPr/>
          <p:nvPr/>
        </p:nvSpPr>
        <p:spPr>
          <a:xfrm>
            <a:off x="6096000" y="2117672"/>
            <a:ext cx="4257964" cy="45203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rtl="0" fontAlgn="base">
              <a:lnSpc>
                <a:spcPct val="150000"/>
              </a:lnSpc>
            </a:pPr>
            <a:r>
              <a:rPr lang="en-GB" sz="1400" b="1">
                <a:solidFill>
                  <a:schemeClr val="tx1"/>
                </a:solidFill>
                <a:effectLst/>
                <a:latin typeface="Arial"/>
              </a:rPr>
              <a:t>Some examples:</a:t>
            </a:r>
          </a:p>
          <a:p>
            <a:pPr marL="285750" lvl="0" indent="-285750">
              <a:lnSpc>
                <a:spcPct val="150000"/>
              </a:lnSpc>
              <a:buFont typeface="Arial"/>
              <a:buChar char="•"/>
            </a:pPr>
            <a:r>
              <a:rPr lang="en-GB" sz="1400"/>
              <a:t>A family violence therapeutic service is seeking information about alleged family violence perpetrated towards a family so that can provide the appropriate support.</a:t>
            </a:r>
          </a:p>
          <a:p>
            <a:pPr marL="285750" lvl="0" indent="-285750">
              <a:lnSpc>
                <a:spcPct val="150000"/>
              </a:lnSpc>
              <a:buFont typeface="Arial"/>
              <a:buChar char="•"/>
            </a:pPr>
            <a:r>
              <a:rPr lang="en-GB" sz="1400"/>
              <a:t>Victoria Police is seeking Child Protection information relevant to an application for an IVO.</a:t>
            </a:r>
          </a:p>
          <a:p>
            <a:pPr marL="285750" lvl="0" indent="-285750">
              <a:lnSpc>
                <a:spcPct val="150000"/>
              </a:lnSpc>
              <a:buFont typeface="Arial"/>
              <a:buChar char="•"/>
            </a:pPr>
            <a:r>
              <a:rPr lang="en-GB" sz="1400"/>
              <a:t>A school seeking information regarding a pupil's past family violence trauma to ensure appropriate supports for the child.</a:t>
            </a:r>
          </a:p>
          <a:p>
            <a:pPr marL="285750" lvl="0" indent="-285750">
              <a:lnSpc>
                <a:spcPct val="150000"/>
              </a:lnSpc>
              <a:buFont typeface="Arial"/>
              <a:buChar char="•"/>
            </a:pPr>
            <a:r>
              <a:rPr lang="en-GB" sz="1400"/>
              <a:t>RAE requests information to identify, assess and manage a serious family violence risk. </a:t>
            </a:r>
          </a:p>
        </p:txBody>
      </p:sp>
      <p:sp>
        <p:nvSpPr>
          <p:cNvPr id="8" name="Callout: Line 7">
            <a:extLst>
              <a:ext uri="{FF2B5EF4-FFF2-40B4-BE49-F238E27FC236}">
                <a16:creationId xmlns:a16="http://schemas.microsoft.com/office/drawing/2014/main" id="{10CAA5DC-B060-B921-2AC5-A19D068FBC5D}"/>
              </a:ext>
            </a:extLst>
          </p:cNvPr>
          <p:cNvSpPr/>
          <p:nvPr/>
        </p:nvSpPr>
        <p:spPr>
          <a:xfrm>
            <a:off x="6096000" y="992986"/>
            <a:ext cx="4257964" cy="1025133"/>
          </a:xfrm>
          <a:prstGeom prst="borderCallout1">
            <a:avLst>
              <a:gd name="adj1" fmla="val 932"/>
              <a:gd name="adj2" fmla="val -269"/>
              <a:gd name="adj3" fmla="val 70954"/>
              <a:gd name="adj4" fmla="val -26595"/>
            </a:avLst>
          </a:prstGeom>
        </p:spPr>
        <p:style>
          <a:lnRef idx="2">
            <a:schemeClr val="accent5"/>
          </a:lnRef>
          <a:fillRef idx="1">
            <a:schemeClr val="lt1"/>
          </a:fillRef>
          <a:effectRef idx="0">
            <a:schemeClr val="accent5"/>
          </a:effectRef>
          <a:fontRef idx="minor">
            <a:schemeClr val="dk1"/>
          </a:fontRef>
        </p:style>
        <p:txBody>
          <a:bodyPr rtlCol="0" anchor="ctr"/>
          <a:lstStyle/>
          <a:p>
            <a:pPr lvl="0" algn="ctr" rtl="0" fontAlgn="base">
              <a:lnSpc>
                <a:spcPct val="150000"/>
              </a:lnSpc>
            </a:pPr>
            <a:r>
              <a:rPr lang="en-GB" sz="1200" b="0"/>
              <a:t>e.g. Victoria Police, Family Violence services, </a:t>
            </a:r>
            <a:r>
              <a:rPr lang="en-GB" sz="1200" b="0">
                <a:solidFill>
                  <a:schemeClr val="tx1"/>
                </a:solidFill>
              </a:rPr>
              <a:t>Alcohol and Other Drugs (AOD), hospitals, etc. Some ISEs are also </a:t>
            </a:r>
            <a:r>
              <a:rPr lang="en-GB" sz="1200" b="0"/>
              <a:t>prescribed as Risk Assessment Entities (RAEs)</a:t>
            </a:r>
            <a:endParaRPr lang="en-GB" sz="1400"/>
          </a:p>
        </p:txBody>
      </p:sp>
    </p:spTree>
    <p:extLst>
      <p:ext uri="{BB962C8B-B14F-4D97-AF65-F5344CB8AC3E}">
        <p14:creationId xmlns:p14="http://schemas.microsoft.com/office/powerpoint/2010/main" val="207910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EE7A8-20B4-DA40-4FF5-CCFA252B1368}"/>
              </a:ext>
            </a:extLst>
          </p:cNvPr>
          <p:cNvSpPr>
            <a:spLocks noGrp="1"/>
          </p:cNvSpPr>
          <p:nvPr>
            <p:ph type="title"/>
          </p:nvPr>
        </p:nvSpPr>
        <p:spPr/>
        <p:txBody>
          <a:bodyPr/>
          <a:lstStyle/>
          <a:p>
            <a:r>
              <a:rPr lang="en-AU"/>
              <a:t>FVISS – Consent </a:t>
            </a:r>
          </a:p>
        </p:txBody>
      </p:sp>
      <p:pic>
        <p:nvPicPr>
          <p:cNvPr id="5" name="Picture 4">
            <a:extLst>
              <a:ext uri="{FF2B5EF4-FFF2-40B4-BE49-F238E27FC236}">
                <a16:creationId xmlns:a16="http://schemas.microsoft.com/office/drawing/2014/main" id="{9BAA0918-E50E-6E7D-A564-C92E808FBF46}"/>
              </a:ext>
            </a:extLst>
          </p:cNvPr>
          <p:cNvPicPr>
            <a:picLocks noChangeAspect="1"/>
          </p:cNvPicPr>
          <p:nvPr/>
        </p:nvPicPr>
        <p:blipFill>
          <a:blip r:embed="rId2"/>
          <a:stretch>
            <a:fillRect/>
          </a:stretch>
        </p:blipFill>
        <p:spPr>
          <a:xfrm>
            <a:off x="461695" y="986319"/>
            <a:ext cx="8640000" cy="5630237"/>
          </a:xfrm>
          <a:prstGeom prst="rect">
            <a:avLst/>
          </a:prstGeom>
        </p:spPr>
      </p:pic>
    </p:spTree>
    <p:extLst>
      <p:ext uri="{BB962C8B-B14F-4D97-AF65-F5344CB8AC3E}">
        <p14:creationId xmlns:p14="http://schemas.microsoft.com/office/powerpoint/2010/main" val="1172641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3924B-C013-AED4-C0CF-A7E1F57FE8DC}"/>
              </a:ext>
            </a:extLst>
          </p:cNvPr>
          <p:cNvSpPr>
            <a:spLocks noGrp="1"/>
          </p:cNvSpPr>
          <p:nvPr>
            <p:ph type="title"/>
          </p:nvPr>
        </p:nvSpPr>
        <p:spPr/>
        <p:txBody>
          <a:bodyPr/>
          <a:lstStyle/>
          <a:p>
            <a:r>
              <a:rPr lang="en-AU">
                <a:ea typeface="ＭＳ Ｐゴシック"/>
              </a:rPr>
              <a:t>Child Information Sharing Scheme</a:t>
            </a:r>
            <a:endParaRPr lang="en-US">
              <a:ea typeface="ＭＳ Ｐゴシック"/>
            </a:endParaRPr>
          </a:p>
        </p:txBody>
      </p:sp>
      <p:sp>
        <p:nvSpPr>
          <p:cNvPr id="4" name="Rectangle 3">
            <a:extLst>
              <a:ext uri="{FF2B5EF4-FFF2-40B4-BE49-F238E27FC236}">
                <a16:creationId xmlns:a16="http://schemas.microsoft.com/office/drawing/2014/main" id="{2F9DCFA2-6CD0-1822-DBB9-BC9E41CE5AE1}"/>
              </a:ext>
            </a:extLst>
          </p:cNvPr>
          <p:cNvSpPr/>
          <p:nvPr/>
        </p:nvSpPr>
        <p:spPr>
          <a:xfrm>
            <a:off x="412065" y="1644548"/>
            <a:ext cx="7836008" cy="483245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lnSpc>
                <a:spcPct val="150000"/>
              </a:lnSpc>
              <a:buChar char="•"/>
            </a:pPr>
            <a:r>
              <a:rPr lang="en-GB" sz="1600" b="0">
                <a:solidFill>
                  <a:srgbClr val="000000"/>
                </a:solidFill>
                <a:latin typeface="Arial"/>
                <a:ea typeface="ＭＳ Ｐゴシック"/>
              </a:rPr>
              <a:t>The </a:t>
            </a:r>
            <a:r>
              <a:rPr lang="en-GB" sz="1600" b="1">
                <a:solidFill>
                  <a:srgbClr val="000000"/>
                </a:solidFill>
                <a:latin typeface="Arial"/>
                <a:ea typeface="ＭＳ Ｐゴシック"/>
                <a:hlinkClick r:id="rId2">
                  <a:extLst>
                    <a:ext uri="{A12FA001-AC4F-418D-AE19-62706E023703}">
                      <ahyp:hlinkClr xmlns:ahyp="http://schemas.microsoft.com/office/drawing/2018/hyperlinkcolor" val="tx"/>
                    </a:ext>
                  </a:extLst>
                </a:hlinkClick>
              </a:rPr>
              <a:t>Child Information Sharing Scheme</a:t>
            </a:r>
            <a:r>
              <a:rPr lang="en-GB" sz="1600" b="1">
                <a:solidFill>
                  <a:srgbClr val="000000"/>
                </a:solidFill>
                <a:latin typeface="Arial"/>
                <a:ea typeface="ＭＳ Ｐゴシック"/>
              </a:rPr>
              <a:t> </a:t>
            </a:r>
            <a:r>
              <a:rPr lang="en-GB" sz="1600" b="0">
                <a:solidFill>
                  <a:srgbClr val="000000"/>
                </a:solidFill>
                <a:latin typeface="Arial"/>
                <a:ea typeface="ＭＳ Ｐゴシック"/>
              </a:rPr>
              <a:t>(CISS), established under Part 6A of the </a:t>
            </a:r>
            <a:r>
              <a:rPr lang="en-GB" sz="1600" b="0" i="1">
                <a:solidFill>
                  <a:srgbClr val="000000"/>
                </a:solidFill>
                <a:latin typeface="Arial"/>
                <a:ea typeface="ＭＳ Ｐゴシック"/>
              </a:rPr>
              <a:t>Child, Wellbeing and Safety Act 2005</a:t>
            </a:r>
            <a:r>
              <a:rPr lang="en-GB" sz="1600" b="0">
                <a:solidFill>
                  <a:srgbClr val="000000"/>
                </a:solidFill>
                <a:latin typeface="Arial"/>
                <a:ea typeface="ＭＳ Ｐゴシック"/>
              </a:rPr>
              <a:t> enables authorised organisations and services to share information to promote the </a:t>
            </a:r>
            <a:r>
              <a:rPr lang="en-GB" sz="1600">
                <a:solidFill>
                  <a:srgbClr val="000000"/>
                </a:solidFill>
                <a:latin typeface="Arial"/>
                <a:ea typeface="ＭＳ Ｐゴシック"/>
              </a:rPr>
              <a:t>wellbeing</a:t>
            </a:r>
            <a:r>
              <a:rPr lang="en-GB" sz="1600" b="0">
                <a:solidFill>
                  <a:srgbClr val="000000"/>
                </a:solidFill>
                <a:latin typeface="Arial"/>
                <a:ea typeface="ＭＳ Ｐゴシック"/>
              </a:rPr>
              <a:t> </a:t>
            </a:r>
            <a:r>
              <a:rPr lang="en-GB" sz="1600" b="0" u="sng">
                <a:solidFill>
                  <a:srgbClr val="000000"/>
                </a:solidFill>
                <a:latin typeface="Arial"/>
                <a:ea typeface="ＭＳ Ｐゴシック"/>
              </a:rPr>
              <a:t>or</a:t>
            </a:r>
            <a:r>
              <a:rPr lang="en-GB" sz="1600" b="0">
                <a:solidFill>
                  <a:srgbClr val="000000"/>
                </a:solidFill>
                <a:latin typeface="Arial"/>
                <a:ea typeface="ＭＳ Ｐゴシック"/>
              </a:rPr>
              <a:t> </a:t>
            </a:r>
            <a:r>
              <a:rPr lang="en-GB" sz="1600">
                <a:solidFill>
                  <a:srgbClr val="000000"/>
                </a:solidFill>
                <a:latin typeface="Arial"/>
                <a:ea typeface="ＭＳ Ｐゴシック"/>
              </a:rPr>
              <a:t>safety</a:t>
            </a:r>
            <a:r>
              <a:rPr lang="en-GB" sz="1600" b="0">
                <a:solidFill>
                  <a:srgbClr val="000000"/>
                </a:solidFill>
                <a:latin typeface="Arial"/>
                <a:ea typeface="ＭＳ Ｐゴシック"/>
              </a:rPr>
              <a:t> of children and facilitate services working together to:</a:t>
            </a:r>
            <a:endParaRPr lang="en-US" sz="1600"/>
          </a:p>
          <a:p>
            <a:pPr marL="537845" lvl="3" indent="-285750">
              <a:lnSpc>
                <a:spcPct val="150000"/>
              </a:lnSpc>
              <a:buFont typeface="Arial" panose="020B0604020202020204" pitchFamily="34" charset="0"/>
              <a:buChar char="•"/>
            </a:pPr>
            <a:r>
              <a:rPr lang="en-GB" sz="1600">
                <a:solidFill>
                  <a:srgbClr val="000000"/>
                </a:solidFill>
                <a:latin typeface="Arial"/>
                <a:ea typeface="ＭＳ Ｐゴシック"/>
              </a:rPr>
              <a:t>identify needs and risks promote earlier and more effective intervention and integrated service provisions</a:t>
            </a:r>
            <a:endParaRPr lang="en-GB" sz="1600">
              <a:solidFill>
                <a:srgbClr val="000000"/>
              </a:solidFill>
              <a:latin typeface="Arial"/>
              <a:ea typeface="ＭＳ Ｐゴシック"/>
              <a:cs typeface="Arial"/>
            </a:endParaRPr>
          </a:p>
          <a:p>
            <a:pPr marL="537845" lvl="3" indent="-285750">
              <a:lnSpc>
                <a:spcPct val="150000"/>
              </a:lnSpc>
              <a:buFont typeface="Arial" panose="020B0604020202020204" pitchFamily="34" charset="0"/>
              <a:buChar char="•"/>
            </a:pPr>
            <a:r>
              <a:rPr lang="en-GB" sz="1600">
                <a:solidFill>
                  <a:srgbClr val="000000"/>
                </a:solidFill>
                <a:latin typeface="Arial"/>
                <a:ea typeface="ＭＳ Ｐゴシック"/>
              </a:rPr>
              <a:t>improve outcomes for children and families.</a:t>
            </a:r>
            <a:endParaRPr lang="en-GB" sz="1600">
              <a:solidFill>
                <a:srgbClr val="000000"/>
              </a:solidFill>
              <a:latin typeface="Arial"/>
              <a:ea typeface="ＭＳ Ｐゴシック"/>
              <a:cs typeface="Arial"/>
            </a:endParaRPr>
          </a:p>
          <a:p>
            <a:pPr marL="285750" lvl="2" indent="-285750">
              <a:lnSpc>
                <a:spcPct val="150000"/>
              </a:lnSpc>
              <a:buFont typeface="Arial" panose="020B0604020202020204" pitchFamily="34" charset="0"/>
              <a:buChar char="•"/>
            </a:pPr>
            <a:r>
              <a:rPr lang="en-GB" sz="1600">
                <a:solidFill>
                  <a:srgbClr val="000000"/>
                </a:solidFill>
                <a:latin typeface="Arial"/>
                <a:ea typeface="ＭＳ Ｐゴシック"/>
                <a:cs typeface="Arial"/>
              </a:rPr>
              <a:t>All Victorian children and young people from 0-18 years of age are covered by the CISS. </a:t>
            </a:r>
          </a:p>
          <a:p>
            <a:pPr marL="285750" lvl="2" indent="-285750">
              <a:lnSpc>
                <a:spcPct val="150000"/>
              </a:lnSpc>
              <a:buFont typeface="Arial" panose="020B0604020202020204" pitchFamily="34" charset="0"/>
              <a:buChar char="•"/>
            </a:pPr>
            <a:r>
              <a:rPr lang="en-GB" sz="1600">
                <a:solidFill>
                  <a:srgbClr val="000000"/>
                </a:solidFill>
                <a:latin typeface="Arial"/>
                <a:ea typeface="ＭＳ Ｐゴシック"/>
                <a:cs typeface="Arial"/>
              </a:rPr>
              <a:t>For both schemes, while consent is not required, practitioners are still encouraged to seek and consider the views of the affected individual/s.</a:t>
            </a:r>
            <a:endParaRPr lang="en-GB" sz="1600" b="0">
              <a:solidFill>
                <a:srgbClr val="000000"/>
              </a:solidFill>
              <a:latin typeface="Arial"/>
              <a:ea typeface="ＭＳ Ｐゴシック"/>
              <a:cs typeface="Arial"/>
            </a:endParaRPr>
          </a:p>
        </p:txBody>
      </p:sp>
      <p:pic>
        <p:nvPicPr>
          <p:cNvPr id="8" name="Picture 7">
            <a:extLst>
              <a:ext uri="{FF2B5EF4-FFF2-40B4-BE49-F238E27FC236}">
                <a16:creationId xmlns:a16="http://schemas.microsoft.com/office/drawing/2014/main" id="{03969F9D-C5BA-A656-0B3B-4DA1A75E7215}"/>
              </a:ext>
            </a:extLst>
          </p:cNvPr>
          <p:cNvPicPr>
            <a:picLocks noChangeAspect="1"/>
          </p:cNvPicPr>
          <p:nvPr/>
        </p:nvPicPr>
        <p:blipFill>
          <a:blip r:embed="rId3"/>
          <a:stretch>
            <a:fillRect/>
          </a:stretch>
        </p:blipFill>
        <p:spPr>
          <a:xfrm>
            <a:off x="8409138" y="1644548"/>
            <a:ext cx="3531862" cy="4832452"/>
          </a:xfrm>
          <a:prstGeom prst="rect">
            <a:avLst/>
          </a:prstGeom>
        </p:spPr>
      </p:pic>
    </p:spTree>
    <p:extLst>
      <p:ext uri="{BB962C8B-B14F-4D97-AF65-F5344CB8AC3E}">
        <p14:creationId xmlns:p14="http://schemas.microsoft.com/office/powerpoint/2010/main" val="79400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07EDB-FB3B-7760-4313-8C6F1B2CAEF4}"/>
              </a:ext>
            </a:extLst>
          </p:cNvPr>
          <p:cNvSpPr>
            <a:spLocks noGrp="1"/>
          </p:cNvSpPr>
          <p:nvPr>
            <p:ph type="title"/>
          </p:nvPr>
        </p:nvSpPr>
        <p:spPr/>
        <p:txBody>
          <a:bodyPr/>
          <a:lstStyle/>
          <a:p>
            <a:r>
              <a:rPr lang="en-AU">
                <a:ea typeface="ＭＳ Ｐゴシック"/>
              </a:rPr>
              <a:t>Child information Sharing Scheme </a:t>
            </a:r>
            <a:endParaRPr lang="en-AU"/>
          </a:p>
        </p:txBody>
      </p:sp>
      <p:pic>
        <p:nvPicPr>
          <p:cNvPr id="4" name="Content Placeholder 3" descr="Overview graphic summary of Child Information Sharing Scheme, see slide notes for description">
            <a:extLst>
              <a:ext uri="{FF2B5EF4-FFF2-40B4-BE49-F238E27FC236}">
                <a16:creationId xmlns:a16="http://schemas.microsoft.com/office/drawing/2014/main" id="{55D9BC7E-9747-09C4-0903-A7E556FF793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25589" y="1041626"/>
            <a:ext cx="8151234" cy="574017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114197B-404D-49B1-8F1A-CF5EC580F8F0}"/>
              </a:ext>
            </a:extLst>
          </p:cNvPr>
          <p:cNvSpPr/>
          <p:nvPr/>
        </p:nvSpPr>
        <p:spPr>
          <a:xfrm>
            <a:off x="8276823" y="1143000"/>
            <a:ext cx="3686577" cy="563879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rtl="0" fontAlgn="base">
              <a:lnSpc>
                <a:spcPct val="150000"/>
              </a:lnSpc>
            </a:pPr>
            <a:r>
              <a:rPr lang="en-GB" sz="1400" b="1">
                <a:solidFill>
                  <a:schemeClr val="tx1"/>
                </a:solidFill>
                <a:effectLst/>
                <a:latin typeface="Arial"/>
              </a:rPr>
              <a:t>Some examples:</a:t>
            </a:r>
          </a:p>
          <a:p>
            <a:pPr marL="285750" lvl="0" indent="-285750" rtl="0" fontAlgn="base">
              <a:lnSpc>
                <a:spcPct val="150000"/>
              </a:lnSpc>
              <a:buFont typeface="Arial"/>
              <a:buChar char="•"/>
            </a:pPr>
            <a:r>
              <a:rPr lang="en-GB" sz="1400" b="0">
                <a:solidFill>
                  <a:schemeClr val="tx1"/>
                </a:solidFill>
                <a:effectLst/>
                <a:latin typeface="Arial"/>
              </a:rPr>
              <a:t>A hospital social worker requesting information for birth planning purposes relevant to an 'unborn' child where there were some concerns.</a:t>
            </a:r>
          </a:p>
          <a:p>
            <a:pPr marL="285750" lvl="0" indent="-285750">
              <a:lnSpc>
                <a:spcPct val="150000"/>
              </a:lnSpc>
              <a:buFont typeface="Arial"/>
              <a:buChar char="•"/>
            </a:pPr>
            <a:r>
              <a:rPr lang="en-GB" sz="1400" b="0">
                <a:solidFill>
                  <a:schemeClr val="tx1"/>
                </a:solidFill>
                <a:effectLst/>
                <a:latin typeface="Arial"/>
              </a:rPr>
              <a:t>A school with concerns related to a child disclosing information regarding discipline in the home.</a:t>
            </a:r>
          </a:p>
          <a:p>
            <a:pPr marL="285750" lvl="0" indent="-285750">
              <a:lnSpc>
                <a:spcPct val="150000"/>
              </a:lnSpc>
              <a:buFont typeface="Arial"/>
              <a:buChar char="•"/>
            </a:pPr>
            <a:r>
              <a:rPr lang="en-GB" sz="1400" b="0">
                <a:solidFill>
                  <a:schemeClr val="tx1"/>
                </a:solidFill>
                <a:effectLst/>
                <a:latin typeface="Arial"/>
              </a:rPr>
              <a:t>A school seeking information regarding departmental assessments to determine whether there is a need for greater support to the family for continued engagement of the child in their education.</a:t>
            </a:r>
          </a:p>
          <a:p>
            <a:pPr marL="285750" lvl="0" indent="-285750">
              <a:lnSpc>
                <a:spcPct val="150000"/>
              </a:lnSpc>
              <a:buFont typeface="Arial"/>
              <a:buChar char="•"/>
            </a:pPr>
            <a:r>
              <a:rPr lang="en-GB" sz="1400" b="0">
                <a:solidFill>
                  <a:schemeClr val="tx1"/>
                </a:solidFill>
                <a:effectLst/>
                <a:latin typeface="Arial"/>
              </a:rPr>
              <a:t>An AOD practitioner with concerns regarding a mother's ongoing substance misuse.</a:t>
            </a:r>
            <a:endParaRPr lang="en-AU" sz="1400"/>
          </a:p>
        </p:txBody>
      </p:sp>
    </p:spTree>
    <p:extLst>
      <p:ext uri="{BB962C8B-B14F-4D97-AF65-F5344CB8AC3E}">
        <p14:creationId xmlns:p14="http://schemas.microsoft.com/office/powerpoint/2010/main" val="2525775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CFDC0-2816-B536-E4F0-9FA39932C841}"/>
              </a:ext>
            </a:extLst>
          </p:cNvPr>
          <p:cNvSpPr>
            <a:spLocks noGrp="1"/>
          </p:cNvSpPr>
          <p:nvPr>
            <p:ph type="title"/>
          </p:nvPr>
        </p:nvSpPr>
        <p:spPr/>
        <p:txBody>
          <a:bodyPr/>
          <a:lstStyle/>
          <a:p>
            <a:r>
              <a:rPr lang="en-GB">
                <a:ea typeface="ＭＳ Ｐゴシック"/>
              </a:rPr>
              <a:t>Making a FVISS or CISS request to Child Protection </a:t>
            </a:r>
            <a:endParaRPr lang="en-GB"/>
          </a:p>
        </p:txBody>
      </p:sp>
      <p:sp>
        <p:nvSpPr>
          <p:cNvPr id="4" name="Rectangle 3">
            <a:extLst>
              <a:ext uri="{FF2B5EF4-FFF2-40B4-BE49-F238E27FC236}">
                <a16:creationId xmlns:a16="http://schemas.microsoft.com/office/drawing/2014/main" id="{C7DDF205-E0B3-6AA8-AFF4-814A794CF781}"/>
              </a:ext>
            </a:extLst>
          </p:cNvPr>
          <p:cNvSpPr/>
          <p:nvPr/>
        </p:nvSpPr>
        <p:spPr>
          <a:xfrm>
            <a:off x="1176868" y="4982740"/>
            <a:ext cx="10463752" cy="56840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lnSpc>
                <a:spcPct val="150000"/>
              </a:lnSpc>
              <a:buFont typeface="Arial"/>
              <a:buChar char="•"/>
            </a:pPr>
            <a:endParaRPr lang="en-GB" sz="1600" b="0">
              <a:solidFill>
                <a:srgbClr val="000000"/>
              </a:solidFill>
              <a:ea typeface="ＭＳ Ｐゴシック"/>
              <a:cs typeface="Arial"/>
            </a:endParaRPr>
          </a:p>
          <a:p>
            <a:pPr marL="285750" indent="-285750">
              <a:lnSpc>
                <a:spcPct val="150000"/>
              </a:lnSpc>
              <a:buFont typeface="Arial"/>
              <a:buChar char="•"/>
            </a:pPr>
            <a:r>
              <a:rPr lang="en-GB" sz="1600" b="0">
                <a:solidFill>
                  <a:srgbClr val="000000"/>
                </a:solidFill>
                <a:latin typeface="Arial"/>
                <a:ea typeface="ＭＳ Ｐゴシック"/>
                <a:cs typeface="Segoe UI"/>
              </a:rPr>
              <a:t>General enquiries can be emailed to </a:t>
            </a:r>
            <a:r>
              <a:rPr lang="en-GB" sz="1600" b="0">
                <a:solidFill>
                  <a:srgbClr val="000000"/>
                </a:solidFill>
                <a:latin typeface="Arial"/>
                <a:ea typeface="ＭＳ Ｐゴシック"/>
                <a:cs typeface="Segoe UI"/>
                <a:hlinkClick r:id="rId3">
                  <a:extLst>
                    <a:ext uri="{A12FA001-AC4F-418D-AE19-62706E023703}">
                      <ahyp:hlinkClr xmlns:ahyp="http://schemas.microsoft.com/office/drawing/2018/hyperlinkcolor" val="tx"/>
                    </a:ext>
                  </a:extLst>
                </a:hlinkClick>
              </a:rPr>
              <a:t>info.exchange@dffh.vic.gov.au</a:t>
            </a:r>
            <a:r>
              <a:rPr lang="en-GB" sz="1600" b="0">
                <a:solidFill>
                  <a:srgbClr val="000000"/>
                </a:solidFill>
                <a:latin typeface="Arial"/>
                <a:ea typeface="ＭＳ Ｐゴシック"/>
                <a:cs typeface="Segoe UI"/>
              </a:rPr>
              <a:t>.</a:t>
            </a:r>
          </a:p>
          <a:p>
            <a:pPr marL="285750" indent="-285750">
              <a:lnSpc>
                <a:spcPct val="150000"/>
              </a:lnSpc>
              <a:buFont typeface="Arial"/>
              <a:buChar char="•"/>
            </a:pPr>
            <a:endParaRPr lang="en-GB" sz="1600" b="0">
              <a:solidFill>
                <a:srgbClr val="000000"/>
              </a:solidFill>
              <a:latin typeface="Arial"/>
              <a:ea typeface="ＭＳ Ｐゴシック"/>
            </a:endParaRPr>
          </a:p>
        </p:txBody>
      </p:sp>
      <p:pic>
        <p:nvPicPr>
          <p:cNvPr id="5" name="Graphic 4" descr="Speaker phone with solid fill">
            <a:extLst>
              <a:ext uri="{FF2B5EF4-FFF2-40B4-BE49-F238E27FC236}">
                <a16:creationId xmlns:a16="http://schemas.microsoft.com/office/drawing/2014/main" id="{AF4420CA-43DF-4EEE-A5DF-3357B28551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5125" y="1266030"/>
            <a:ext cx="914400" cy="914400"/>
          </a:xfrm>
          <a:prstGeom prst="rect">
            <a:avLst/>
          </a:prstGeom>
        </p:spPr>
      </p:pic>
      <p:pic>
        <p:nvPicPr>
          <p:cNvPr id="9" name="Graphic 8" descr="Cloud Computing with solid fill">
            <a:extLst>
              <a:ext uri="{FF2B5EF4-FFF2-40B4-BE49-F238E27FC236}">
                <a16:creationId xmlns:a16="http://schemas.microsoft.com/office/drawing/2014/main" id="{FF781EF5-F709-3F4B-2269-CCA572A0E9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2469" y="3124385"/>
            <a:ext cx="914400" cy="914400"/>
          </a:xfrm>
          <a:prstGeom prst="rect">
            <a:avLst/>
          </a:prstGeom>
        </p:spPr>
      </p:pic>
      <p:pic>
        <p:nvPicPr>
          <p:cNvPr id="11" name="Graphic 10" descr="Email with solid fill">
            <a:extLst>
              <a:ext uri="{FF2B5EF4-FFF2-40B4-BE49-F238E27FC236}">
                <a16:creationId xmlns:a16="http://schemas.microsoft.com/office/drawing/2014/main" id="{D297CDC0-C67B-8E34-30B5-9B9E2C3289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2469" y="4793180"/>
            <a:ext cx="799713" cy="799713"/>
          </a:xfrm>
          <a:prstGeom prst="rect">
            <a:avLst/>
          </a:prstGeom>
        </p:spPr>
      </p:pic>
      <p:sp>
        <p:nvSpPr>
          <p:cNvPr id="12" name="Rectangle 11">
            <a:extLst>
              <a:ext uri="{FF2B5EF4-FFF2-40B4-BE49-F238E27FC236}">
                <a16:creationId xmlns:a16="http://schemas.microsoft.com/office/drawing/2014/main" id="{CAC09036-36B7-6219-D503-77624D0221EF}"/>
              </a:ext>
            </a:extLst>
          </p:cNvPr>
          <p:cNvSpPr/>
          <p:nvPr/>
        </p:nvSpPr>
        <p:spPr>
          <a:xfrm>
            <a:off x="1176869" y="1306854"/>
            <a:ext cx="10463751"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lnSpc>
                <a:spcPct val="150000"/>
              </a:lnSpc>
              <a:buFont typeface="Arial"/>
              <a:buChar char="•"/>
            </a:pPr>
            <a:endParaRPr lang="en-GB" sz="1600" b="0">
              <a:solidFill>
                <a:srgbClr val="000000"/>
              </a:solidFill>
              <a:ea typeface="ＭＳ Ｐゴシック"/>
              <a:cs typeface="Arial"/>
            </a:endParaRPr>
          </a:p>
          <a:p>
            <a:pPr marL="285750" indent="-285750">
              <a:lnSpc>
                <a:spcPct val="150000"/>
              </a:lnSpc>
              <a:buFont typeface="Arial"/>
              <a:buChar char="•"/>
            </a:pPr>
            <a:r>
              <a:rPr lang="en-GB" sz="1600" b="0">
                <a:solidFill>
                  <a:srgbClr val="000000"/>
                </a:solidFill>
                <a:ea typeface="ＭＳ Ｐゴシック"/>
                <a:cs typeface="Arial"/>
              </a:rPr>
              <a:t>If you know there is an </a:t>
            </a:r>
            <a:r>
              <a:rPr lang="en-GB" sz="1600" b="1">
                <a:solidFill>
                  <a:srgbClr val="000000"/>
                </a:solidFill>
                <a:ea typeface="ＭＳ Ｐゴシック"/>
                <a:cs typeface="Arial"/>
              </a:rPr>
              <a:t>open case</a:t>
            </a:r>
            <a:r>
              <a:rPr lang="en-GB" sz="1600" b="0">
                <a:solidFill>
                  <a:srgbClr val="000000"/>
                </a:solidFill>
                <a:ea typeface="ＭＳ Ｐゴシック"/>
                <a:cs typeface="Arial"/>
              </a:rPr>
              <a:t>, you can contact the allocated </a:t>
            </a:r>
            <a:r>
              <a:rPr lang="en-GB" sz="1600" b="0">
                <a:solidFill>
                  <a:schemeClr val="tx1"/>
                </a:solidFill>
                <a:ea typeface="ＭＳ Ｐゴシック"/>
                <a:cs typeface="Arial"/>
              </a:rPr>
              <a:t>child </a:t>
            </a:r>
            <a:r>
              <a:rPr lang="en-GB" sz="1600">
                <a:solidFill>
                  <a:schemeClr val="tx1"/>
                </a:solidFill>
                <a:ea typeface="ＭＳ Ｐゴシック"/>
                <a:cs typeface="Arial"/>
              </a:rPr>
              <a:t>p</a:t>
            </a:r>
            <a:r>
              <a:rPr lang="en-GB" sz="1600" b="0">
                <a:solidFill>
                  <a:schemeClr val="tx1"/>
                </a:solidFill>
                <a:ea typeface="ＭＳ Ｐゴシック"/>
                <a:cs typeface="Arial"/>
              </a:rPr>
              <a:t>rotection </a:t>
            </a:r>
            <a:r>
              <a:rPr lang="en-GB" sz="1600">
                <a:solidFill>
                  <a:schemeClr val="tx1"/>
                </a:solidFill>
                <a:ea typeface="ＭＳ Ｐゴシック"/>
                <a:cs typeface="Arial"/>
              </a:rPr>
              <a:t>p</a:t>
            </a:r>
            <a:r>
              <a:rPr lang="en-GB" sz="1600" b="0">
                <a:solidFill>
                  <a:schemeClr val="tx1"/>
                </a:solidFill>
                <a:ea typeface="ＭＳ Ｐゴシック"/>
                <a:cs typeface="Arial"/>
              </a:rPr>
              <a:t>ractitioner </a:t>
            </a:r>
            <a:r>
              <a:rPr lang="en-GB" sz="1600" b="0">
                <a:solidFill>
                  <a:srgbClr val="000000"/>
                </a:solidFill>
                <a:ea typeface="ＭＳ Ｐゴシック"/>
                <a:cs typeface="Arial"/>
              </a:rPr>
              <a:t>and discuss any request with the them directly.</a:t>
            </a:r>
            <a:endParaRPr lang="en-GB" sz="1600" b="0">
              <a:solidFill>
                <a:srgbClr val="000000"/>
              </a:solidFill>
              <a:latin typeface="Arial"/>
              <a:ea typeface="ＭＳ Ｐゴシック"/>
              <a:cs typeface="Segoe UI"/>
            </a:endParaRPr>
          </a:p>
          <a:p>
            <a:pPr>
              <a:lnSpc>
                <a:spcPct val="150000"/>
              </a:lnSpc>
            </a:pPr>
            <a:endParaRPr lang="en-GB" sz="1600" b="0">
              <a:solidFill>
                <a:srgbClr val="000000"/>
              </a:solidFill>
              <a:latin typeface="Arial"/>
              <a:ea typeface="ＭＳ Ｐゴシック"/>
            </a:endParaRPr>
          </a:p>
        </p:txBody>
      </p:sp>
      <p:sp>
        <p:nvSpPr>
          <p:cNvPr id="13" name="Rectangle 12">
            <a:extLst>
              <a:ext uri="{FF2B5EF4-FFF2-40B4-BE49-F238E27FC236}">
                <a16:creationId xmlns:a16="http://schemas.microsoft.com/office/drawing/2014/main" id="{5434F102-98BB-329A-6406-BFE272E9AFF7}"/>
              </a:ext>
            </a:extLst>
          </p:cNvPr>
          <p:cNvSpPr/>
          <p:nvPr/>
        </p:nvSpPr>
        <p:spPr>
          <a:xfrm>
            <a:off x="1176868" y="2683348"/>
            <a:ext cx="10463751" cy="179647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lnSpc>
                <a:spcPct val="150000"/>
              </a:lnSpc>
              <a:buFont typeface="Arial"/>
              <a:buChar char="•"/>
            </a:pPr>
            <a:endParaRPr lang="en-GB" sz="1600" b="0">
              <a:solidFill>
                <a:srgbClr val="000000"/>
              </a:solidFill>
              <a:ea typeface="ＭＳ Ｐゴシック"/>
              <a:cs typeface="Arial"/>
            </a:endParaRPr>
          </a:p>
          <a:p>
            <a:pPr marL="285750" indent="-285750">
              <a:lnSpc>
                <a:spcPct val="150000"/>
              </a:lnSpc>
              <a:buFont typeface="Arial"/>
              <a:buChar char="•"/>
            </a:pPr>
            <a:r>
              <a:rPr lang="en-GB" sz="1600">
                <a:solidFill>
                  <a:srgbClr val="000000"/>
                </a:solidFill>
                <a:latin typeface="Arial"/>
                <a:ea typeface="ＭＳ Ｐゴシック"/>
                <a:cs typeface="Segoe UI"/>
              </a:rPr>
              <a:t>Otherwise, a</a:t>
            </a:r>
            <a:r>
              <a:rPr lang="en-GB" sz="1600" b="0">
                <a:solidFill>
                  <a:srgbClr val="000000"/>
                </a:solidFill>
                <a:latin typeface="Arial"/>
                <a:ea typeface="ＭＳ Ｐゴシック"/>
                <a:cs typeface="Segoe UI"/>
              </a:rPr>
              <a:t>uthorised professionals from an ISE</a:t>
            </a:r>
            <a:r>
              <a:rPr lang="en-GB" sz="1600" b="0">
                <a:solidFill>
                  <a:srgbClr val="000000"/>
                </a:solidFill>
                <a:latin typeface="Arial"/>
                <a:ea typeface="ＭＳ Ｐゴシック"/>
              </a:rPr>
              <a:t> can request Child Protection information under the FVISS or CISS from the department </a:t>
            </a:r>
            <a:r>
              <a:rPr lang="en-GB" sz="1600" b="1">
                <a:solidFill>
                  <a:srgbClr val="000000"/>
                </a:solidFill>
                <a:latin typeface="Arial"/>
                <a:ea typeface="ＭＳ Ｐゴシック"/>
              </a:rPr>
              <a:t>using a </a:t>
            </a:r>
            <a:r>
              <a:rPr lang="en-GB" sz="1600" b="1">
                <a:solidFill>
                  <a:schemeClr val="tx1"/>
                </a:solidFill>
                <a:latin typeface="Arial"/>
                <a:ea typeface="ＭＳ Ｐゴシック"/>
              </a:rPr>
              <a:t>secure </a:t>
            </a:r>
            <a:r>
              <a:rPr lang="en-GB" sz="1600" b="1">
                <a:solidFill>
                  <a:schemeClr val="tx1"/>
                </a:solidFill>
                <a:latin typeface="Arial"/>
                <a:ea typeface="ＭＳ Ｐゴシック"/>
                <a:cs typeface="Arial"/>
                <a:hlinkClick r:id="rId10">
                  <a:extLst>
                    <a:ext uri="{A12FA001-AC4F-418D-AE19-62706E023703}">
                      <ahyp:hlinkClr xmlns:ahyp="http://schemas.microsoft.com/office/drawing/2018/hyperlinkcolor" val="tx"/>
                    </a:ext>
                  </a:extLst>
                </a:hlinkClick>
              </a:rPr>
              <a:t>webform</a:t>
            </a:r>
            <a:r>
              <a:rPr lang="en-GB" sz="1600" b="1">
                <a:solidFill>
                  <a:schemeClr val="tx1"/>
                </a:solidFill>
                <a:latin typeface="Arial"/>
                <a:ea typeface="ＭＳ Ｐゴシック"/>
                <a:cs typeface="Arial"/>
              </a:rPr>
              <a:t> </a:t>
            </a:r>
            <a:r>
              <a:rPr lang="en-GB" sz="1600">
                <a:solidFill>
                  <a:srgbClr val="000000"/>
                </a:solidFill>
                <a:latin typeface="Arial"/>
                <a:ea typeface="ＭＳ Ｐゴシック"/>
                <a:cs typeface="Arial"/>
              </a:rPr>
              <a:t>– compliant requests for closed cases will receive a response in writing (usually within 7 business days). Requests for open cases will be referred to the allocated worker for a response.</a:t>
            </a:r>
            <a:r>
              <a:rPr lang="en-GB" sz="1600" b="0">
                <a:solidFill>
                  <a:srgbClr val="000000"/>
                </a:solidFill>
                <a:latin typeface="Arial"/>
                <a:ea typeface="ＭＳ Ｐゴシック"/>
                <a:cs typeface="Arial"/>
              </a:rPr>
              <a:t> </a:t>
            </a:r>
            <a:r>
              <a:rPr lang="en-GB" sz="1600">
                <a:solidFill>
                  <a:srgbClr val="000000"/>
                </a:solidFill>
                <a:latin typeface="Arial"/>
                <a:ea typeface="ＭＳ Ｐゴシック"/>
                <a:cs typeface="Arial"/>
              </a:rPr>
              <a:t>[https://informationsharingteam.powerappsportals.com/FVISSCISS]</a:t>
            </a:r>
          </a:p>
          <a:p>
            <a:pPr>
              <a:lnSpc>
                <a:spcPct val="150000"/>
              </a:lnSpc>
            </a:pPr>
            <a:endParaRPr lang="en-GB" sz="1600" b="0">
              <a:solidFill>
                <a:srgbClr val="000000"/>
              </a:solidFill>
              <a:latin typeface="Arial"/>
              <a:ea typeface="ＭＳ Ｐゴシック"/>
            </a:endParaRPr>
          </a:p>
          <a:p>
            <a:pPr>
              <a:lnSpc>
                <a:spcPct val="150000"/>
              </a:lnSpc>
            </a:pPr>
            <a:endParaRPr lang="en-GB" sz="1600" b="0">
              <a:solidFill>
                <a:srgbClr val="000000"/>
              </a:solidFill>
              <a:latin typeface="Arial"/>
              <a:ea typeface="ＭＳ Ｐゴシック"/>
            </a:endParaRPr>
          </a:p>
        </p:txBody>
      </p:sp>
    </p:spTree>
    <p:extLst>
      <p:ext uri="{BB962C8B-B14F-4D97-AF65-F5344CB8AC3E}">
        <p14:creationId xmlns:p14="http://schemas.microsoft.com/office/powerpoint/2010/main" val="3403492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88BC-02FD-E6A7-A546-61A5FE3C4995}"/>
              </a:ext>
            </a:extLst>
          </p:cNvPr>
          <p:cNvSpPr>
            <a:spLocks noGrp="1"/>
          </p:cNvSpPr>
          <p:nvPr>
            <p:ph type="ctrTitle"/>
          </p:nvPr>
        </p:nvSpPr>
        <p:spPr/>
        <p:txBody>
          <a:bodyPr/>
          <a:lstStyle/>
          <a:p>
            <a:pPr algn="ctr">
              <a:spcBef>
                <a:spcPts val="800"/>
              </a:spcBef>
              <a:spcAft>
                <a:spcPts val="800"/>
              </a:spcAft>
            </a:pPr>
            <a:endParaRPr lang="en-AU" sz="6000" b="0">
              <a:solidFill>
                <a:srgbClr val="F79646"/>
              </a:solidFill>
            </a:endParaRPr>
          </a:p>
          <a:p>
            <a:pPr algn="ctr">
              <a:spcBef>
                <a:spcPts val="800"/>
              </a:spcBef>
              <a:spcAft>
                <a:spcPts val="800"/>
              </a:spcAft>
            </a:pPr>
            <a:endParaRPr lang="en-AU" sz="3200">
              <a:solidFill>
                <a:schemeClr val="tx1"/>
              </a:solidFill>
            </a:endParaRPr>
          </a:p>
          <a:p>
            <a:pPr algn="ctr">
              <a:spcBef>
                <a:spcPts val="800"/>
              </a:spcBef>
              <a:spcAft>
                <a:spcPts val="800"/>
              </a:spcAft>
            </a:pPr>
            <a:endParaRPr lang="en-AU" sz="3200">
              <a:solidFill>
                <a:schemeClr val="tx1"/>
              </a:solidFill>
            </a:endParaRPr>
          </a:p>
        </p:txBody>
      </p:sp>
      <p:sp>
        <p:nvSpPr>
          <p:cNvPr id="3" name="Content Placeholder 2">
            <a:extLst>
              <a:ext uri="{FF2B5EF4-FFF2-40B4-BE49-F238E27FC236}">
                <a16:creationId xmlns:a16="http://schemas.microsoft.com/office/drawing/2014/main" id="{AB1F053C-C7C6-9EDB-246E-3B045E875330}"/>
              </a:ext>
            </a:extLst>
          </p:cNvPr>
          <p:cNvSpPr>
            <a:spLocks noGrp="1"/>
          </p:cNvSpPr>
          <p:nvPr>
            <p:ph type="subTitle" idx="1"/>
          </p:nvPr>
        </p:nvSpPr>
        <p:spPr/>
        <p:txBody>
          <a:bodyPr/>
          <a:lstStyle/>
          <a:p>
            <a:pPr algn="ctr"/>
            <a:endParaRPr lang="en-AU" sz="6000">
              <a:solidFill>
                <a:schemeClr val="accent6"/>
              </a:solidFill>
            </a:endParaRPr>
          </a:p>
          <a:p>
            <a:pPr algn="ctr"/>
            <a:endParaRPr lang="en-AU" sz="3200">
              <a:solidFill>
                <a:schemeClr val="tx1"/>
              </a:solidFill>
            </a:endParaRPr>
          </a:p>
        </p:txBody>
      </p:sp>
      <p:sp>
        <p:nvSpPr>
          <p:cNvPr id="4" name="Title 4">
            <a:extLst>
              <a:ext uri="{FF2B5EF4-FFF2-40B4-BE49-F238E27FC236}">
                <a16:creationId xmlns:a16="http://schemas.microsoft.com/office/drawing/2014/main" id="{3BB5C44B-E513-988C-822D-1AFB14EAC131}"/>
              </a:ext>
            </a:extLst>
          </p:cNvPr>
          <p:cNvSpPr txBox="1">
            <a:spLocks/>
          </p:cNvSpPr>
          <p:nvPr/>
        </p:nvSpPr>
        <p:spPr bwMode="auto">
          <a:xfrm>
            <a:off x="1206630" y="1807052"/>
            <a:ext cx="8585068" cy="2367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609585" rtl="0" eaLnBrk="1" fontAlgn="base" hangingPunct="1">
              <a:spcBef>
                <a:spcPct val="0"/>
              </a:spcBef>
              <a:spcAft>
                <a:spcPct val="0"/>
              </a:spcAft>
              <a:defRPr sz="3200" b="1" kern="1200" baseline="0">
                <a:solidFill>
                  <a:srgbClr val="201547"/>
                </a:solidFill>
                <a:latin typeface="Arial"/>
                <a:ea typeface="ＭＳ Ｐゴシック" charset="0"/>
                <a:cs typeface="Arial"/>
              </a:defRPr>
            </a:lvl1pPr>
            <a:lvl2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2pPr>
            <a:lvl3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3pPr>
            <a:lvl4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4pPr>
            <a:lvl5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5pPr>
            <a:lvl6pPr marL="609585"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6pPr>
            <a:lvl7pPr marL="1219170"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7pPr>
            <a:lvl8pPr marL="1828754"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8pPr>
            <a:lvl9pPr marL="2438339"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9pPr>
          </a:lstStyle>
          <a:p>
            <a:endParaRPr lang="en-AU">
              <a:solidFill>
                <a:schemeClr val="tx1"/>
              </a:solidFill>
              <a:ea typeface="ＭＳ Ｐゴシック"/>
            </a:endParaRPr>
          </a:p>
          <a:p>
            <a:endParaRPr lang="en-AU">
              <a:solidFill>
                <a:schemeClr val="tx1"/>
              </a:solidFill>
              <a:ea typeface="ＭＳ Ｐゴシック"/>
            </a:endParaRPr>
          </a:p>
          <a:p>
            <a:endParaRPr lang="en-AU">
              <a:solidFill>
                <a:schemeClr val="tx1"/>
              </a:solidFill>
              <a:ea typeface="ＭＳ Ｐゴシック"/>
            </a:endParaRPr>
          </a:p>
          <a:p>
            <a:endParaRPr lang="en-AU">
              <a:solidFill>
                <a:schemeClr val="tx1"/>
              </a:solidFill>
              <a:ea typeface="ＭＳ Ｐゴシック"/>
            </a:endParaRPr>
          </a:p>
          <a:p>
            <a:r>
              <a:rPr lang="en-AU">
                <a:solidFill>
                  <a:schemeClr val="tx1"/>
                </a:solidFill>
                <a:ea typeface="ＭＳ Ｐゴシック"/>
              </a:rPr>
              <a:t>Appendices </a:t>
            </a:r>
          </a:p>
          <a:p>
            <a:endParaRPr lang="en-AU" sz="1200">
              <a:solidFill>
                <a:schemeClr val="tx1"/>
              </a:solidFill>
              <a:ea typeface="ＭＳ Ｐゴシック"/>
              <a:cs typeface="Arial"/>
            </a:endParaRPr>
          </a:p>
          <a:p>
            <a:pPr marL="171450" indent="-171450">
              <a:lnSpc>
                <a:spcPct val="150000"/>
              </a:lnSpc>
              <a:buFont typeface="Arial" panose="020B0604020202020204" pitchFamily="34" charset="0"/>
              <a:buChar char="•"/>
            </a:pPr>
            <a:r>
              <a:rPr lang="en-AU" sz="1400" b="0">
                <a:solidFill>
                  <a:schemeClr val="tx1"/>
                </a:solidFill>
                <a:ea typeface="ＭＳ Ｐゴシック"/>
                <a:cs typeface="Arial"/>
              </a:rPr>
              <a:t>Mandatory reporting and other legislative requirements </a:t>
            </a:r>
          </a:p>
          <a:p>
            <a:pPr marL="171450" indent="-171450">
              <a:lnSpc>
                <a:spcPct val="150000"/>
              </a:lnSpc>
              <a:buFont typeface="Arial" panose="020B0604020202020204" pitchFamily="34" charset="0"/>
              <a:buChar char="•"/>
            </a:pPr>
            <a:r>
              <a:rPr lang="en-AU" sz="1400" b="0">
                <a:solidFill>
                  <a:schemeClr val="tx1"/>
                </a:solidFill>
                <a:ea typeface="ＭＳ Ｐゴシック"/>
                <a:cs typeface="Arial"/>
              </a:rPr>
              <a:t>Resource links </a:t>
            </a:r>
          </a:p>
          <a:p>
            <a:pPr>
              <a:lnSpc>
                <a:spcPct val="150000"/>
              </a:lnSpc>
            </a:pPr>
            <a:r>
              <a:rPr lang="en-AU" sz="1400">
                <a:solidFill>
                  <a:schemeClr val="tx1"/>
                </a:solidFill>
                <a:ea typeface="ＭＳ Ｐゴシック"/>
              </a:rPr>
              <a:t> </a:t>
            </a:r>
            <a:endParaRPr lang="en-AU" sz="1400"/>
          </a:p>
        </p:txBody>
      </p:sp>
    </p:spTree>
    <p:extLst>
      <p:ext uri="{BB962C8B-B14F-4D97-AF65-F5344CB8AC3E}">
        <p14:creationId xmlns:p14="http://schemas.microsoft.com/office/powerpoint/2010/main" val="3996874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53DD-2B5F-DDDD-4E8D-39E2FEA78E32}"/>
              </a:ext>
            </a:extLst>
          </p:cNvPr>
          <p:cNvSpPr>
            <a:spLocks noGrp="1"/>
          </p:cNvSpPr>
          <p:nvPr>
            <p:ph type="title"/>
          </p:nvPr>
        </p:nvSpPr>
        <p:spPr/>
        <p:txBody>
          <a:bodyPr/>
          <a:lstStyle/>
          <a:p>
            <a:r>
              <a:rPr lang="en-AU">
                <a:ea typeface="ＭＳ Ｐゴシック"/>
              </a:rPr>
              <a:t>Mandated reporters: Out of Home Care </a:t>
            </a:r>
            <a:endParaRPr lang="en-AU"/>
          </a:p>
        </p:txBody>
      </p:sp>
      <p:sp>
        <p:nvSpPr>
          <p:cNvPr id="5" name="Rectangle 4">
            <a:extLst>
              <a:ext uri="{FF2B5EF4-FFF2-40B4-BE49-F238E27FC236}">
                <a16:creationId xmlns:a16="http://schemas.microsoft.com/office/drawing/2014/main" id="{F778E26D-F713-1F38-C690-A9A6546284ED}"/>
              </a:ext>
            </a:extLst>
          </p:cNvPr>
          <p:cNvSpPr/>
          <p:nvPr/>
        </p:nvSpPr>
        <p:spPr>
          <a:xfrm>
            <a:off x="371128" y="1330036"/>
            <a:ext cx="10537018" cy="11063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spcBef>
                <a:spcPts val="0"/>
              </a:spcBef>
              <a:spcAft>
                <a:spcPts val="0"/>
              </a:spcAft>
            </a:pPr>
            <a:r>
              <a:rPr lang="en-AU" sz="1400" b="0">
                <a:solidFill>
                  <a:schemeClr val="tx1"/>
                </a:solidFill>
                <a:ea typeface="ＭＳ Ｐゴシック"/>
              </a:rPr>
              <a:t>An out of home care worker means a person employed (other than on a voluntary basis) by an out of home care service: </a:t>
            </a:r>
            <a:endParaRPr lang="en-AU" sz="1400" b="0">
              <a:solidFill>
                <a:schemeClr val="tx1"/>
              </a:solidFill>
            </a:endParaRPr>
          </a:p>
          <a:p>
            <a:pPr marL="456565" indent="-456565">
              <a:lnSpc>
                <a:spcPct val="150000"/>
              </a:lnSpc>
              <a:spcBef>
                <a:spcPts val="0"/>
              </a:spcBef>
              <a:spcAft>
                <a:spcPts val="0"/>
              </a:spcAft>
              <a:buFont typeface="+mj-lt"/>
              <a:buAutoNum type="alphaLcParenR"/>
            </a:pPr>
            <a:r>
              <a:rPr lang="en-AU" sz="1400" b="0">
                <a:solidFill>
                  <a:schemeClr val="tx1"/>
                </a:solidFill>
                <a:ea typeface="ＭＳ Ｐゴシック"/>
              </a:rPr>
              <a:t>as a carer for children</a:t>
            </a:r>
          </a:p>
          <a:p>
            <a:pPr marL="456565" indent="-456565">
              <a:lnSpc>
                <a:spcPct val="150000"/>
              </a:lnSpc>
              <a:spcBef>
                <a:spcPts val="0"/>
              </a:spcBef>
              <a:spcAft>
                <a:spcPts val="0"/>
              </a:spcAft>
              <a:buFont typeface="+mj-lt"/>
              <a:buAutoNum type="alphaLcParenR"/>
            </a:pPr>
            <a:r>
              <a:rPr lang="en-AU" sz="1400" b="0">
                <a:solidFill>
                  <a:schemeClr val="tx1"/>
                </a:solidFill>
                <a:ea typeface="ＭＳ Ｐゴシック"/>
              </a:rPr>
              <a:t>as a provider of services to carers for children or the children in their care.</a:t>
            </a:r>
            <a:r>
              <a:rPr lang="en-AU" sz="1400" b="0" i="1">
                <a:solidFill>
                  <a:schemeClr val="tx1"/>
                </a:solidFill>
                <a:ea typeface="ＭＳ Ｐゴシック"/>
              </a:rPr>
              <a:t> </a:t>
            </a:r>
            <a:endParaRPr lang="en-AU" sz="1400" b="0">
              <a:solidFill>
                <a:schemeClr val="tx1"/>
              </a:solidFill>
              <a:ea typeface="ＭＳ Ｐゴシック"/>
            </a:endParaRPr>
          </a:p>
        </p:txBody>
      </p:sp>
      <p:sp>
        <p:nvSpPr>
          <p:cNvPr id="3" name="Rectangle 2">
            <a:extLst>
              <a:ext uri="{FF2B5EF4-FFF2-40B4-BE49-F238E27FC236}">
                <a16:creationId xmlns:a16="http://schemas.microsoft.com/office/drawing/2014/main" id="{708BA76C-4BC8-B8CF-51E4-5C72F79172CA}"/>
              </a:ext>
            </a:extLst>
          </p:cNvPr>
          <p:cNvSpPr/>
          <p:nvPr/>
        </p:nvSpPr>
        <p:spPr>
          <a:xfrm>
            <a:off x="371129" y="2589459"/>
            <a:ext cx="6528436" cy="3910934"/>
          </a:xfrm>
          <a:prstGeom prst="rect">
            <a:avLst/>
          </a:prstGeom>
          <a:solidFill>
            <a:srgbClr val="E8F6F7"/>
          </a:solidFill>
        </p:spPr>
        <p:style>
          <a:lnRef idx="2">
            <a:schemeClr val="accent5"/>
          </a:lnRef>
          <a:fillRef idx="1">
            <a:schemeClr val="lt1"/>
          </a:fillRef>
          <a:effectRef idx="0">
            <a:schemeClr val="accent5"/>
          </a:effectRef>
          <a:fontRef idx="minor">
            <a:schemeClr val="dk1"/>
          </a:fontRef>
        </p:style>
        <p:txBody>
          <a:bodyPr rtlCol="0" anchor="ctr"/>
          <a:lstStyle/>
          <a:p>
            <a:pPr lvl="0" algn="ctr">
              <a:lnSpc>
                <a:spcPct val="150000"/>
              </a:lnSpc>
              <a:spcBef>
                <a:spcPts val="0"/>
              </a:spcBef>
              <a:spcAft>
                <a:spcPts val="0"/>
              </a:spcAft>
            </a:pPr>
            <a:r>
              <a:rPr lang="en-AU" sz="1400" b="1">
                <a:latin typeface="Arial"/>
                <a:ea typeface="ＭＳ Ｐゴシック"/>
                <a:cs typeface="Arial"/>
              </a:rPr>
              <a:t>Out of home care worker includes:</a:t>
            </a:r>
          </a:p>
          <a:p>
            <a:pPr marL="285750" lvl="0" indent="-285750">
              <a:lnSpc>
                <a:spcPct val="150000"/>
              </a:lnSpc>
              <a:spcBef>
                <a:spcPts val="0"/>
              </a:spcBef>
              <a:spcAft>
                <a:spcPts val="0"/>
              </a:spcAft>
              <a:buFont typeface="Arial"/>
              <a:buChar char="•"/>
            </a:pPr>
            <a:r>
              <a:rPr lang="en-AU" sz="1400" b="0">
                <a:latin typeface="Arial"/>
                <a:ea typeface="ＭＳ Ｐゴシック"/>
                <a:cs typeface="Arial"/>
              </a:rPr>
              <a:t>foster care workers</a:t>
            </a:r>
            <a:endParaRPr lang="en-US" sz="1400">
              <a:cs typeface="Arial" charset="0"/>
            </a:endParaRPr>
          </a:p>
          <a:p>
            <a:pPr marL="285750" lvl="0" indent="-285750">
              <a:lnSpc>
                <a:spcPct val="150000"/>
              </a:lnSpc>
              <a:spcBef>
                <a:spcPts val="0"/>
              </a:spcBef>
              <a:spcAft>
                <a:spcPts val="0"/>
              </a:spcAft>
              <a:buFont typeface="Arial"/>
              <a:buChar char="•"/>
            </a:pPr>
            <a:r>
              <a:rPr lang="en-AU" sz="1400" b="0">
                <a:latin typeface="Arial"/>
                <a:ea typeface="ＭＳ Ｐゴシック"/>
                <a:cs typeface="Arial"/>
              </a:rPr>
              <a:t>kinship care workers</a:t>
            </a:r>
          </a:p>
          <a:p>
            <a:pPr marL="285750" lvl="0" indent="-285750">
              <a:lnSpc>
                <a:spcPct val="150000"/>
              </a:lnSpc>
              <a:spcBef>
                <a:spcPts val="0"/>
              </a:spcBef>
              <a:spcAft>
                <a:spcPts val="0"/>
              </a:spcAft>
              <a:buFont typeface="Arial"/>
              <a:buChar char="•"/>
            </a:pPr>
            <a:r>
              <a:rPr lang="en-AU" sz="1400" b="0">
                <a:latin typeface="Arial"/>
                <a:ea typeface="ＭＳ Ｐゴシック"/>
                <a:cs typeface="Arial"/>
              </a:rPr>
              <a:t>residential care workers</a:t>
            </a:r>
          </a:p>
          <a:p>
            <a:pPr marL="285750" lvl="0" indent="-285750">
              <a:lnSpc>
                <a:spcPct val="150000"/>
              </a:lnSpc>
              <a:spcBef>
                <a:spcPts val="0"/>
              </a:spcBef>
              <a:spcAft>
                <a:spcPts val="0"/>
              </a:spcAft>
              <a:buFont typeface="Arial"/>
              <a:buChar char="•"/>
            </a:pPr>
            <a:r>
              <a:rPr lang="en-AU" sz="1400" b="0">
                <a:latin typeface="Arial"/>
                <a:ea typeface="ＭＳ Ｐゴシック"/>
                <a:cs typeface="Arial"/>
              </a:rPr>
              <a:t>secure welfare service workers</a:t>
            </a:r>
          </a:p>
          <a:p>
            <a:pPr marL="285750" lvl="0" indent="-285750">
              <a:lnSpc>
                <a:spcPct val="150000"/>
              </a:lnSpc>
              <a:spcBef>
                <a:spcPts val="0"/>
              </a:spcBef>
              <a:spcAft>
                <a:spcPts val="0"/>
              </a:spcAft>
              <a:buFont typeface="Arial"/>
              <a:buChar char="•"/>
            </a:pPr>
            <a:r>
              <a:rPr lang="en-AU" sz="1400" b="0">
                <a:latin typeface="Arial"/>
                <a:ea typeface="ＭＳ Ｐゴシック"/>
                <a:cs typeface="Arial"/>
              </a:rPr>
              <a:t>adoption and permanent care workers</a:t>
            </a:r>
          </a:p>
          <a:p>
            <a:pPr marL="285750" lvl="0" indent="-285750">
              <a:lnSpc>
                <a:spcPct val="150000"/>
              </a:lnSpc>
              <a:spcBef>
                <a:spcPts val="0"/>
              </a:spcBef>
              <a:spcAft>
                <a:spcPts val="0"/>
              </a:spcAft>
              <a:buFont typeface="Arial"/>
              <a:buChar char="•"/>
            </a:pPr>
            <a:r>
              <a:rPr lang="en-AU" sz="1400" b="0">
                <a:latin typeface="Arial"/>
                <a:ea typeface="ＭＳ Ｐゴシック"/>
                <a:cs typeface="Arial"/>
              </a:rPr>
              <a:t>labour hire staff working in out of home care settings</a:t>
            </a:r>
          </a:p>
          <a:p>
            <a:pPr marL="285750" indent="-285750">
              <a:lnSpc>
                <a:spcPct val="150000"/>
              </a:lnSpc>
              <a:spcBef>
                <a:spcPts val="0"/>
              </a:spcBef>
              <a:spcAft>
                <a:spcPts val="0"/>
              </a:spcAft>
              <a:buFont typeface="Arial"/>
              <a:buChar char="•"/>
            </a:pPr>
            <a:r>
              <a:rPr lang="en-AU" sz="1400" b="0">
                <a:latin typeface="Arial"/>
                <a:ea typeface="ＭＳ Ｐゴシック"/>
                <a:cs typeface="Arial"/>
              </a:rPr>
              <a:t>workers supporting children in voluntary </a:t>
            </a:r>
            <a:r>
              <a:rPr lang="en-AU" sz="1400">
                <a:latin typeface="Arial"/>
                <a:ea typeface="ＭＳ Ｐゴシック"/>
                <a:cs typeface="Arial"/>
              </a:rPr>
              <a:t>childcare </a:t>
            </a:r>
            <a:r>
              <a:rPr lang="en-AU" sz="1400" b="0">
                <a:latin typeface="Arial"/>
                <a:ea typeface="ＭＳ Ｐゴシック"/>
                <a:cs typeface="Arial"/>
              </a:rPr>
              <a:t>arrangements</a:t>
            </a:r>
            <a:r>
              <a:rPr lang="en-AU" sz="1400">
                <a:latin typeface="Arial"/>
                <a:ea typeface="ＭＳ Ｐゴシック"/>
                <a:cs typeface="Arial"/>
              </a:rPr>
              <a:t> </a:t>
            </a:r>
            <a:endParaRPr lang="en-US" sz="1400">
              <a:cs typeface="Arial"/>
            </a:endParaRPr>
          </a:p>
          <a:p>
            <a:pPr marL="285750" lvl="0" indent="-285750">
              <a:lnSpc>
                <a:spcPct val="150000"/>
              </a:lnSpc>
              <a:spcBef>
                <a:spcPts val="0"/>
              </a:spcBef>
              <a:spcAft>
                <a:spcPts val="0"/>
              </a:spcAft>
              <a:buFont typeface="Arial"/>
              <a:buChar char="•"/>
            </a:pPr>
            <a:r>
              <a:rPr lang="en-AU" sz="1400" b="0">
                <a:latin typeface="Arial"/>
                <a:ea typeface="ＭＳ Ｐゴシック"/>
                <a:cs typeface="Arial"/>
              </a:rPr>
              <a:t>lead tenant workers</a:t>
            </a:r>
          </a:p>
          <a:p>
            <a:pPr marL="285750" lvl="0" indent="-285750">
              <a:lnSpc>
                <a:spcPct val="150000"/>
              </a:lnSpc>
              <a:spcBef>
                <a:spcPts val="0"/>
              </a:spcBef>
              <a:spcAft>
                <a:spcPts val="0"/>
              </a:spcAft>
              <a:buFont typeface="Arial"/>
              <a:buChar char="•"/>
            </a:pPr>
            <a:r>
              <a:rPr lang="en-AU" sz="1400" b="0">
                <a:latin typeface="Arial"/>
                <a:ea typeface="ＭＳ Ｐゴシック"/>
                <a:cs typeface="Arial"/>
              </a:rPr>
              <a:t>supervisors and managers of the above</a:t>
            </a:r>
          </a:p>
          <a:p>
            <a:pPr marL="285750" lvl="0" indent="-285750">
              <a:lnSpc>
                <a:spcPct val="150000"/>
              </a:lnSpc>
              <a:spcBef>
                <a:spcPts val="0"/>
              </a:spcBef>
              <a:spcAft>
                <a:spcPts val="0"/>
              </a:spcAft>
              <a:buFont typeface="Arial"/>
              <a:buChar char="•"/>
            </a:pPr>
            <a:r>
              <a:rPr lang="en-AU" sz="1400" b="0">
                <a:latin typeface="Arial"/>
                <a:ea typeface="ＭＳ Ｐゴシック"/>
                <a:cs typeface="Arial"/>
              </a:rPr>
              <a:t>targeted care package key workers</a:t>
            </a:r>
          </a:p>
          <a:p>
            <a:pPr marL="285750" lvl="0" indent="-285750">
              <a:lnSpc>
                <a:spcPct val="150000"/>
              </a:lnSpc>
              <a:spcBef>
                <a:spcPts val="0"/>
              </a:spcBef>
              <a:spcAft>
                <a:spcPts val="0"/>
              </a:spcAft>
              <a:buFont typeface="Arial"/>
              <a:buChar char="•"/>
            </a:pPr>
            <a:r>
              <a:rPr lang="en-AU" sz="1400" b="0">
                <a:latin typeface="Arial"/>
                <a:ea typeface="ＭＳ Ｐゴシック"/>
                <a:cs typeface="Arial"/>
              </a:rPr>
              <a:t>disability residential care workers</a:t>
            </a:r>
          </a:p>
        </p:txBody>
      </p:sp>
      <p:sp>
        <p:nvSpPr>
          <p:cNvPr id="6" name="Rectangle 5">
            <a:extLst>
              <a:ext uri="{FF2B5EF4-FFF2-40B4-BE49-F238E27FC236}">
                <a16:creationId xmlns:a16="http://schemas.microsoft.com/office/drawing/2014/main" id="{D80DA201-94EF-50E9-D7C2-0F9BC2D9E99F}"/>
              </a:ext>
            </a:extLst>
          </p:cNvPr>
          <p:cNvSpPr/>
          <p:nvPr/>
        </p:nvSpPr>
        <p:spPr>
          <a:xfrm>
            <a:off x="6985351" y="2589459"/>
            <a:ext cx="3922795" cy="1197450"/>
          </a:xfrm>
          <a:prstGeom prst="rect">
            <a:avLst/>
          </a:prstGeom>
          <a:solidFill>
            <a:srgbClr val="E8F6F7"/>
          </a:solidFill>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spcBef>
                <a:spcPts val="0"/>
              </a:spcBef>
              <a:spcAft>
                <a:spcPts val="0"/>
              </a:spcAft>
            </a:pPr>
            <a:r>
              <a:rPr lang="en-AU" sz="1400">
                <a:latin typeface="Arial"/>
                <a:ea typeface="ＭＳ Ｐゴシック"/>
                <a:cs typeface="Arial"/>
              </a:rPr>
              <a:t>It does not include volunteer carers of children in foster or kinship care arrangements, lead tenant, adoption and permanent care.</a:t>
            </a:r>
          </a:p>
        </p:txBody>
      </p:sp>
      <p:pic>
        <p:nvPicPr>
          <p:cNvPr id="9" name="Graphic 8" descr="House with solid fill">
            <a:extLst>
              <a:ext uri="{FF2B5EF4-FFF2-40B4-BE49-F238E27FC236}">
                <a16:creationId xmlns:a16="http://schemas.microsoft.com/office/drawing/2014/main" id="{4D6F3095-9596-97BB-83EB-309755820C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21418" y="3519055"/>
            <a:ext cx="3338945" cy="3338945"/>
          </a:xfrm>
          <a:prstGeom prst="rect">
            <a:avLst/>
          </a:prstGeom>
        </p:spPr>
      </p:pic>
    </p:spTree>
    <p:extLst>
      <p:ext uri="{BB962C8B-B14F-4D97-AF65-F5344CB8AC3E}">
        <p14:creationId xmlns:p14="http://schemas.microsoft.com/office/powerpoint/2010/main" val="342020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53DD-2B5F-DDDD-4E8D-39E2FEA78E32}"/>
              </a:ext>
            </a:extLst>
          </p:cNvPr>
          <p:cNvSpPr>
            <a:spLocks noGrp="1"/>
          </p:cNvSpPr>
          <p:nvPr>
            <p:ph type="title"/>
          </p:nvPr>
        </p:nvSpPr>
        <p:spPr/>
        <p:txBody>
          <a:bodyPr/>
          <a:lstStyle/>
          <a:p>
            <a:r>
              <a:rPr lang="en-AU">
                <a:ea typeface="ＭＳ Ｐゴシック"/>
              </a:rPr>
              <a:t>Mandated reporters: Youth Justice </a:t>
            </a:r>
            <a:endParaRPr lang="en-AU"/>
          </a:p>
        </p:txBody>
      </p:sp>
      <p:sp>
        <p:nvSpPr>
          <p:cNvPr id="5" name="Rectangle 4">
            <a:extLst>
              <a:ext uri="{FF2B5EF4-FFF2-40B4-BE49-F238E27FC236}">
                <a16:creationId xmlns:a16="http://schemas.microsoft.com/office/drawing/2014/main" id="{F778E26D-F713-1F38-C690-A9A6546284ED}"/>
              </a:ext>
            </a:extLst>
          </p:cNvPr>
          <p:cNvSpPr/>
          <p:nvPr/>
        </p:nvSpPr>
        <p:spPr>
          <a:xfrm>
            <a:off x="163832" y="1309757"/>
            <a:ext cx="10633477" cy="89343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lnSpc>
                <a:spcPct val="150000"/>
              </a:lnSpc>
            </a:pPr>
            <a:r>
              <a:rPr lang="en-AU" sz="1400" b="0">
                <a:ea typeface="ＭＳ Ｐゴシック"/>
              </a:rPr>
              <a:t>Youth justice workers that are mandated reporters include; youth justice officer, youth parole officer and youth justice custodial workers.</a:t>
            </a:r>
          </a:p>
        </p:txBody>
      </p:sp>
      <p:sp>
        <p:nvSpPr>
          <p:cNvPr id="3" name="Rectangle 2">
            <a:extLst>
              <a:ext uri="{FF2B5EF4-FFF2-40B4-BE49-F238E27FC236}">
                <a16:creationId xmlns:a16="http://schemas.microsoft.com/office/drawing/2014/main" id="{708BA76C-4BC8-B8CF-51E4-5C72F79172CA}"/>
              </a:ext>
            </a:extLst>
          </p:cNvPr>
          <p:cNvSpPr/>
          <p:nvPr/>
        </p:nvSpPr>
        <p:spPr>
          <a:xfrm>
            <a:off x="163833" y="2484103"/>
            <a:ext cx="5618132" cy="3898223"/>
          </a:xfrm>
          <a:prstGeom prst="rect">
            <a:avLst/>
          </a:prstGeom>
          <a:solidFill>
            <a:srgbClr val="E8F6F7"/>
          </a:solidFill>
        </p:spPr>
        <p:style>
          <a:lnRef idx="2">
            <a:schemeClr val="accent5"/>
          </a:lnRef>
          <a:fillRef idx="1">
            <a:schemeClr val="lt1"/>
          </a:fillRef>
          <a:effectRef idx="0">
            <a:schemeClr val="accent5"/>
          </a:effectRef>
          <a:fontRef idx="minor">
            <a:schemeClr val="dk1"/>
          </a:fontRef>
        </p:style>
        <p:txBody>
          <a:bodyPr rtlCol="0" anchor="ctr"/>
          <a:lstStyle/>
          <a:p>
            <a:pPr lvl="0" algn="ctr">
              <a:lnSpc>
                <a:spcPct val="150000"/>
              </a:lnSpc>
              <a:spcBef>
                <a:spcPts val="0"/>
              </a:spcBef>
              <a:spcAft>
                <a:spcPts val="0"/>
              </a:spcAft>
            </a:pPr>
            <a:r>
              <a:rPr lang="en-AU" sz="1400" b="1">
                <a:latin typeface="Arial"/>
                <a:ea typeface="ＭＳ Ｐゴシック"/>
                <a:cs typeface="Arial"/>
              </a:rPr>
              <a:t>Youth Justice workers who are mandated reporters include:</a:t>
            </a:r>
          </a:p>
          <a:p>
            <a:pPr lvl="0" algn="ctr">
              <a:lnSpc>
                <a:spcPct val="150000"/>
              </a:lnSpc>
              <a:spcBef>
                <a:spcPts val="0"/>
              </a:spcBef>
              <a:spcAft>
                <a:spcPts val="0"/>
              </a:spcAft>
            </a:pPr>
            <a:endParaRPr lang="en-AU" sz="1400" b="1">
              <a:latin typeface="Arial"/>
              <a:ea typeface="ＭＳ Ｐゴシック"/>
              <a:cs typeface="Arial"/>
            </a:endParaRPr>
          </a:p>
          <a:p>
            <a:pPr marL="285750" indent="-285750">
              <a:lnSpc>
                <a:spcPct val="150000"/>
              </a:lnSpc>
              <a:spcBef>
                <a:spcPts val="0"/>
              </a:spcBef>
              <a:spcAft>
                <a:spcPts val="0"/>
              </a:spcAft>
              <a:buFont typeface="Arial"/>
              <a:buChar char="•"/>
            </a:pPr>
            <a:r>
              <a:rPr lang="en-AU" sz="1400">
                <a:solidFill>
                  <a:schemeClr val="tx1"/>
                </a:solidFill>
                <a:ea typeface="ＭＳ Ｐゴシック"/>
              </a:rPr>
              <a:t>A youth justice custodial worker </a:t>
            </a:r>
            <a:r>
              <a:rPr lang="en-AU" sz="1400" b="0">
                <a:latin typeface="Arial"/>
                <a:ea typeface="ＭＳ Ｐゴシック"/>
                <a:cs typeface="Arial"/>
              </a:rPr>
              <a:t>employed or engaged in a remand centre, a youth residential centre or a youth justice centre, </a:t>
            </a:r>
            <a:r>
              <a:rPr lang="en-AU" sz="1400" b="1">
                <a:latin typeface="Arial"/>
                <a:ea typeface="ＭＳ Ｐゴシック"/>
                <a:cs typeface="Arial"/>
              </a:rPr>
              <a:t>and</a:t>
            </a:r>
            <a:r>
              <a:rPr lang="en-US" sz="1400" b="1">
                <a:cs typeface="Arial" charset="0"/>
              </a:rPr>
              <a:t> </a:t>
            </a:r>
            <a:r>
              <a:rPr lang="en-AU" sz="1400" b="0">
                <a:latin typeface="Arial"/>
                <a:ea typeface="ＭＳ Ｐゴシック"/>
                <a:cs typeface="Arial"/>
              </a:rPr>
              <a:t>whose duties include duties in relation to detainees in the custody of the Secretary</a:t>
            </a:r>
          </a:p>
          <a:p>
            <a:pPr marL="285750" lvl="0" indent="-285750">
              <a:lnSpc>
                <a:spcPct val="150000"/>
              </a:lnSpc>
              <a:spcBef>
                <a:spcPts val="0"/>
              </a:spcBef>
              <a:spcAft>
                <a:spcPts val="0"/>
              </a:spcAft>
              <a:buFont typeface="Arial"/>
              <a:buChar char="•"/>
            </a:pPr>
            <a:r>
              <a:rPr lang="en-AU" sz="1400">
                <a:latin typeface="Arial"/>
                <a:ea typeface="ＭＳ Ｐゴシック"/>
                <a:cs typeface="Arial"/>
              </a:rPr>
              <a:t>A</a:t>
            </a:r>
            <a:r>
              <a:rPr lang="en-AU" sz="1400" b="0">
                <a:latin typeface="Arial"/>
                <a:ea typeface="ＭＳ Ｐゴシック"/>
                <a:cs typeface="Arial"/>
              </a:rPr>
              <a:t> youth justice officer includes the Secretary, and every honorary youth justice officer</a:t>
            </a:r>
            <a:endParaRPr lang="en-US" sz="1400">
              <a:cs typeface="Arial" charset="0"/>
            </a:endParaRPr>
          </a:p>
          <a:p>
            <a:pPr marL="285750" lvl="0" indent="-285750">
              <a:lnSpc>
                <a:spcPct val="150000"/>
              </a:lnSpc>
              <a:spcBef>
                <a:spcPts val="0"/>
              </a:spcBef>
              <a:spcAft>
                <a:spcPts val="0"/>
              </a:spcAft>
              <a:buFont typeface="Arial"/>
              <a:buChar char="•"/>
            </a:pPr>
            <a:r>
              <a:rPr lang="en-AU" sz="1400">
                <a:latin typeface="Arial"/>
                <a:ea typeface="ＭＳ Ｐゴシック"/>
                <a:cs typeface="Arial"/>
              </a:rPr>
              <a:t>A</a:t>
            </a:r>
            <a:r>
              <a:rPr lang="en-AU" sz="1400" b="0">
                <a:latin typeface="Arial"/>
                <a:ea typeface="ＭＳ Ｐゴシック"/>
                <a:cs typeface="Arial"/>
              </a:rPr>
              <a:t> youth parole officer includes an honorary youth parole officer</a:t>
            </a:r>
          </a:p>
        </p:txBody>
      </p:sp>
      <p:pic>
        <p:nvPicPr>
          <p:cNvPr id="6" name="Graphic 5" descr="Dove with solid fill">
            <a:extLst>
              <a:ext uri="{FF2B5EF4-FFF2-40B4-BE49-F238E27FC236}">
                <a16:creationId xmlns:a16="http://schemas.microsoft.com/office/drawing/2014/main" id="{15BF4948-6EA7-2D1C-FCC3-266E01CE0A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6618" y="2916567"/>
            <a:ext cx="2757054" cy="2757054"/>
          </a:xfrm>
          <a:prstGeom prst="rect">
            <a:avLst/>
          </a:prstGeom>
        </p:spPr>
      </p:pic>
    </p:spTree>
    <p:extLst>
      <p:ext uri="{BB962C8B-B14F-4D97-AF65-F5344CB8AC3E}">
        <p14:creationId xmlns:p14="http://schemas.microsoft.com/office/powerpoint/2010/main" val="1730478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53DD-2B5F-DDDD-4E8D-39E2FEA78E32}"/>
              </a:ext>
            </a:extLst>
          </p:cNvPr>
          <p:cNvSpPr>
            <a:spLocks noGrp="1"/>
          </p:cNvSpPr>
          <p:nvPr>
            <p:ph type="title"/>
          </p:nvPr>
        </p:nvSpPr>
        <p:spPr/>
        <p:txBody>
          <a:bodyPr/>
          <a:lstStyle/>
          <a:p>
            <a:r>
              <a:rPr lang="en-AU">
                <a:ea typeface="ＭＳ Ｐゴシック"/>
              </a:rPr>
              <a:t>Mandated reporters: Education and early childhood </a:t>
            </a:r>
            <a:endParaRPr lang="en-AU"/>
          </a:p>
        </p:txBody>
      </p:sp>
      <p:sp>
        <p:nvSpPr>
          <p:cNvPr id="5" name="Rectangle 4">
            <a:extLst>
              <a:ext uri="{FF2B5EF4-FFF2-40B4-BE49-F238E27FC236}">
                <a16:creationId xmlns:a16="http://schemas.microsoft.com/office/drawing/2014/main" id="{F778E26D-F713-1F38-C690-A9A6546284ED}"/>
              </a:ext>
            </a:extLst>
          </p:cNvPr>
          <p:cNvSpPr/>
          <p:nvPr/>
        </p:nvSpPr>
        <p:spPr>
          <a:xfrm>
            <a:off x="191541" y="1402860"/>
            <a:ext cx="11070799" cy="148689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lnSpc>
                <a:spcPct val="150000"/>
              </a:lnSpc>
              <a:buFont typeface="Arial" panose="020B0604020202020204" pitchFamily="34" charset="0"/>
              <a:buChar char="•"/>
            </a:pPr>
            <a:r>
              <a:rPr lang="en-AU" sz="1400" b="0">
                <a:ea typeface="ＭＳ Ｐゴシック"/>
              </a:rPr>
              <a:t>All educators with post-secondary qualifications in the care, education or minding of children and employed or engaged in an education and care service or a children’s service</a:t>
            </a:r>
            <a:endParaRPr lang="en-AU" sz="1400" b="1">
              <a:ea typeface="ＭＳ Ｐゴシック"/>
            </a:endParaRPr>
          </a:p>
          <a:p>
            <a:pPr marL="285750" indent="-285750">
              <a:lnSpc>
                <a:spcPct val="150000"/>
              </a:lnSpc>
              <a:buFont typeface="Arial" panose="020B0604020202020204" pitchFamily="34" charset="0"/>
              <a:buChar char="•"/>
            </a:pPr>
            <a:r>
              <a:rPr lang="en-AU" sz="1400" b="0">
                <a:ea typeface="ＭＳ Ｐゴシック"/>
              </a:rPr>
              <a:t>The proprietor or nominee (including the primary nominee) of a children’s service, or the approved provider or nominated supervisor of an education and care service</a:t>
            </a:r>
          </a:p>
        </p:txBody>
      </p:sp>
      <p:sp>
        <p:nvSpPr>
          <p:cNvPr id="3" name="Rectangle 2">
            <a:extLst>
              <a:ext uri="{FF2B5EF4-FFF2-40B4-BE49-F238E27FC236}">
                <a16:creationId xmlns:a16="http://schemas.microsoft.com/office/drawing/2014/main" id="{708BA76C-4BC8-B8CF-51E4-5C72F79172CA}"/>
              </a:ext>
            </a:extLst>
          </p:cNvPr>
          <p:cNvSpPr/>
          <p:nvPr/>
        </p:nvSpPr>
        <p:spPr>
          <a:xfrm>
            <a:off x="191541" y="2928344"/>
            <a:ext cx="6052241" cy="3819036"/>
          </a:xfrm>
          <a:prstGeom prst="rect">
            <a:avLst/>
          </a:prstGeom>
          <a:solidFill>
            <a:srgbClr val="E8F6F7"/>
          </a:solidFill>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lnSpc>
                <a:spcPct val="150000"/>
              </a:lnSpc>
              <a:spcBef>
                <a:spcPts val="0"/>
              </a:spcBef>
              <a:spcAft>
                <a:spcPts val="0"/>
              </a:spcAft>
            </a:pPr>
            <a:r>
              <a:rPr lang="en-AU" sz="1400" b="1">
                <a:solidFill>
                  <a:schemeClr val="tx1"/>
                </a:solidFill>
                <a:ea typeface="ＭＳ Ｐゴシック"/>
              </a:rPr>
              <a:t>Education and early childhood work locations include:</a:t>
            </a:r>
            <a:endParaRPr lang="en-AU" sz="1400" b="1">
              <a:solidFill>
                <a:schemeClr val="tx1"/>
              </a:solidFill>
            </a:endParaRPr>
          </a:p>
          <a:p>
            <a:pPr marL="285750" indent="-285750">
              <a:lnSpc>
                <a:spcPct val="150000"/>
              </a:lnSpc>
              <a:spcBef>
                <a:spcPts val="0"/>
              </a:spcBef>
              <a:spcAft>
                <a:spcPts val="0"/>
              </a:spcAft>
              <a:buFont typeface="Arial"/>
              <a:buChar char="•"/>
            </a:pPr>
            <a:r>
              <a:rPr lang="en-AU" sz="1400" b="0">
                <a:latin typeface="Arial"/>
                <a:ea typeface="ＭＳ Ｐゴシック"/>
                <a:cs typeface="Arial"/>
              </a:rPr>
              <a:t>children’s services</a:t>
            </a:r>
            <a:r>
              <a:rPr lang="en-AU" sz="1400">
                <a:latin typeface="Arial"/>
                <a:ea typeface="ＭＳ Ｐゴシック"/>
                <a:cs typeface="Arial"/>
              </a:rPr>
              <a:t> </a:t>
            </a:r>
          </a:p>
          <a:p>
            <a:pPr marL="285750" indent="-285750">
              <a:lnSpc>
                <a:spcPct val="150000"/>
              </a:lnSpc>
              <a:spcBef>
                <a:spcPts val="0"/>
              </a:spcBef>
              <a:spcAft>
                <a:spcPts val="0"/>
              </a:spcAft>
              <a:buFont typeface="Arial"/>
              <a:buChar char="•"/>
            </a:pPr>
            <a:r>
              <a:rPr lang="en-AU" sz="1400">
                <a:latin typeface="Arial"/>
                <a:ea typeface="ＭＳ Ｐゴシック"/>
                <a:cs typeface="Arial"/>
              </a:rPr>
              <a:t>schools, teachers and principles </a:t>
            </a:r>
            <a:endParaRPr lang="en-US" sz="1400">
              <a:cs typeface="Arial" charset="0"/>
            </a:endParaRPr>
          </a:p>
          <a:p>
            <a:pPr marL="285750" lvl="0" indent="-285750">
              <a:lnSpc>
                <a:spcPct val="150000"/>
              </a:lnSpc>
              <a:spcBef>
                <a:spcPts val="0"/>
              </a:spcBef>
              <a:spcAft>
                <a:spcPts val="0"/>
              </a:spcAft>
              <a:buFont typeface="Arial"/>
              <a:buChar char="•"/>
            </a:pPr>
            <a:r>
              <a:rPr lang="en-AU" sz="1400" b="0">
                <a:latin typeface="Arial"/>
                <a:ea typeface="ＭＳ Ｐゴシック"/>
                <a:cs typeface="Arial"/>
              </a:rPr>
              <a:t>occasional care</a:t>
            </a:r>
          </a:p>
          <a:p>
            <a:pPr marL="285750" lvl="0" indent="-285750">
              <a:lnSpc>
                <a:spcPct val="150000"/>
              </a:lnSpc>
              <a:spcBef>
                <a:spcPts val="0"/>
              </a:spcBef>
              <a:spcAft>
                <a:spcPts val="0"/>
              </a:spcAft>
              <a:buFont typeface="Arial"/>
              <a:buChar char="•"/>
            </a:pPr>
            <a:r>
              <a:rPr lang="en-AU" sz="1400" b="0">
                <a:latin typeface="Arial"/>
                <a:ea typeface="ＭＳ Ｐゴシック"/>
                <a:cs typeface="Arial"/>
              </a:rPr>
              <a:t>sports and leisure services</a:t>
            </a:r>
          </a:p>
          <a:p>
            <a:pPr marL="285750" lvl="0" indent="-285750">
              <a:lnSpc>
                <a:spcPct val="150000"/>
              </a:lnSpc>
              <a:spcBef>
                <a:spcPts val="0"/>
              </a:spcBef>
              <a:spcAft>
                <a:spcPts val="0"/>
              </a:spcAft>
              <a:buFont typeface="Arial"/>
              <a:buChar char="•"/>
            </a:pPr>
            <a:r>
              <a:rPr lang="en-AU" sz="1400" b="0">
                <a:latin typeface="Arial"/>
                <a:ea typeface="ＭＳ Ｐゴシック"/>
                <a:cs typeface="Arial"/>
              </a:rPr>
              <a:t>education and care services</a:t>
            </a:r>
          </a:p>
          <a:p>
            <a:pPr marL="285750" lvl="0" indent="-285750">
              <a:lnSpc>
                <a:spcPct val="150000"/>
              </a:lnSpc>
              <a:spcBef>
                <a:spcPts val="0"/>
              </a:spcBef>
              <a:spcAft>
                <a:spcPts val="0"/>
              </a:spcAft>
              <a:buFont typeface="Arial"/>
              <a:buChar char="•"/>
            </a:pPr>
            <a:r>
              <a:rPr lang="en-AU" sz="1400" b="0">
                <a:latin typeface="Arial"/>
                <a:ea typeface="ＭＳ Ｐゴシック"/>
                <a:cs typeface="Arial"/>
              </a:rPr>
              <a:t>long day care</a:t>
            </a:r>
          </a:p>
          <a:p>
            <a:pPr marL="285750" lvl="0" indent="-285750">
              <a:lnSpc>
                <a:spcPct val="150000"/>
              </a:lnSpc>
              <a:spcBef>
                <a:spcPts val="0"/>
              </a:spcBef>
              <a:spcAft>
                <a:spcPts val="0"/>
              </a:spcAft>
              <a:buFont typeface="Arial"/>
              <a:buChar char="•"/>
            </a:pPr>
            <a:r>
              <a:rPr lang="en-AU" sz="1400" b="0">
                <a:latin typeface="Arial"/>
                <a:ea typeface="ＭＳ Ｐゴシック"/>
                <a:cs typeface="Arial"/>
              </a:rPr>
              <a:t>family day care</a:t>
            </a:r>
            <a:endParaRPr lang="en-US" sz="1400">
              <a:latin typeface="Arial"/>
              <a:ea typeface="ＭＳ Ｐゴシック"/>
              <a:cs typeface="Arial"/>
            </a:endParaRPr>
          </a:p>
          <a:p>
            <a:pPr marL="285750" lvl="0" indent="-285750">
              <a:lnSpc>
                <a:spcPct val="150000"/>
              </a:lnSpc>
              <a:spcBef>
                <a:spcPts val="0"/>
              </a:spcBef>
              <a:spcAft>
                <a:spcPts val="0"/>
              </a:spcAft>
              <a:buFont typeface="Arial"/>
              <a:buChar char="•"/>
            </a:pPr>
            <a:r>
              <a:rPr lang="en-AU" sz="1400" b="0">
                <a:latin typeface="Arial"/>
                <a:ea typeface="ＭＳ Ｐゴシック"/>
                <a:cs typeface="Arial"/>
              </a:rPr>
              <a:t>outside school hours care</a:t>
            </a:r>
          </a:p>
          <a:p>
            <a:pPr marL="285750" lvl="0" indent="-285750">
              <a:lnSpc>
                <a:spcPct val="150000"/>
              </a:lnSpc>
              <a:spcBef>
                <a:spcPts val="0"/>
              </a:spcBef>
              <a:spcAft>
                <a:spcPts val="0"/>
              </a:spcAft>
              <a:buFont typeface="Arial"/>
              <a:buChar char="•"/>
            </a:pPr>
            <a:r>
              <a:rPr lang="en-AU" sz="1400" b="0">
                <a:latin typeface="Arial"/>
                <a:ea typeface="ＭＳ Ｐゴシック"/>
                <a:cs typeface="Arial"/>
              </a:rPr>
              <a:t>vacation care</a:t>
            </a:r>
          </a:p>
          <a:p>
            <a:pPr marL="285750" lvl="0" indent="-285750">
              <a:lnSpc>
                <a:spcPct val="150000"/>
              </a:lnSpc>
              <a:spcBef>
                <a:spcPts val="0"/>
              </a:spcBef>
              <a:spcAft>
                <a:spcPts val="0"/>
              </a:spcAft>
              <a:buFont typeface="Arial"/>
              <a:buChar char="•"/>
            </a:pPr>
            <a:r>
              <a:rPr lang="en-AU" sz="1400" b="0">
                <a:latin typeface="Arial"/>
                <a:ea typeface="ＭＳ Ｐゴシック"/>
                <a:cs typeface="Arial"/>
              </a:rPr>
              <a:t>kindergartens</a:t>
            </a:r>
          </a:p>
          <a:p>
            <a:pPr marL="285750" lvl="0" indent="-285750">
              <a:lnSpc>
                <a:spcPct val="150000"/>
              </a:lnSpc>
              <a:spcBef>
                <a:spcPts val="0"/>
              </a:spcBef>
              <a:spcAft>
                <a:spcPts val="0"/>
              </a:spcAft>
              <a:buFont typeface="Arial"/>
              <a:buChar char="•"/>
            </a:pPr>
            <a:r>
              <a:rPr lang="en-AU" sz="1400" b="0">
                <a:latin typeface="Arial"/>
                <a:ea typeface="ＭＳ Ｐゴシック"/>
                <a:cs typeface="Arial"/>
              </a:rPr>
              <a:t>pre-schools</a:t>
            </a:r>
          </a:p>
        </p:txBody>
      </p:sp>
      <p:pic>
        <p:nvPicPr>
          <p:cNvPr id="6" name="Graphic 5" descr="Playground with solid fill">
            <a:extLst>
              <a:ext uri="{FF2B5EF4-FFF2-40B4-BE49-F238E27FC236}">
                <a16:creationId xmlns:a16="http://schemas.microsoft.com/office/drawing/2014/main" id="{C080E1DA-CB3E-8666-8631-59055CDCCB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6071" y="3112855"/>
            <a:ext cx="3061855" cy="3061855"/>
          </a:xfrm>
          <a:prstGeom prst="rect">
            <a:avLst/>
          </a:prstGeom>
        </p:spPr>
      </p:pic>
    </p:spTree>
    <p:extLst>
      <p:ext uri="{BB962C8B-B14F-4D97-AF65-F5344CB8AC3E}">
        <p14:creationId xmlns:p14="http://schemas.microsoft.com/office/powerpoint/2010/main" val="714264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53DD-2B5F-DDDD-4E8D-39E2FEA78E32}"/>
              </a:ext>
            </a:extLst>
          </p:cNvPr>
          <p:cNvSpPr>
            <a:spLocks noGrp="1"/>
          </p:cNvSpPr>
          <p:nvPr>
            <p:ph type="title"/>
          </p:nvPr>
        </p:nvSpPr>
        <p:spPr>
          <a:xfrm>
            <a:off x="500932" y="0"/>
            <a:ext cx="8858737" cy="893433"/>
          </a:xfrm>
        </p:spPr>
        <p:txBody>
          <a:bodyPr/>
          <a:lstStyle/>
          <a:p>
            <a:r>
              <a:rPr lang="en-AU" sz="2000">
                <a:ea typeface="ＭＳ Ｐゴシック"/>
              </a:rPr>
              <a:t>Mandated reporters: health and other professionals </a:t>
            </a:r>
            <a:endParaRPr lang="en-AU" sz="2000"/>
          </a:p>
        </p:txBody>
      </p:sp>
      <p:sp>
        <p:nvSpPr>
          <p:cNvPr id="5" name="Rectangle 4">
            <a:extLst>
              <a:ext uri="{FF2B5EF4-FFF2-40B4-BE49-F238E27FC236}">
                <a16:creationId xmlns:a16="http://schemas.microsoft.com/office/drawing/2014/main" id="{F778E26D-F713-1F38-C690-A9A6546284ED}"/>
              </a:ext>
            </a:extLst>
          </p:cNvPr>
          <p:cNvSpPr/>
          <p:nvPr/>
        </p:nvSpPr>
        <p:spPr>
          <a:xfrm>
            <a:off x="339322" y="1337807"/>
            <a:ext cx="11070799" cy="192621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lnSpc>
                <a:spcPct val="150000"/>
              </a:lnSpc>
              <a:buFont typeface="Arial" panose="020B0604020202020204" pitchFamily="34" charset="0"/>
              <a:buChar char="•"/>
            </a:pPr>
            <a:r>
              <a:rPr lang="en-AU" sz="1400" b="0"/>
              <a:t>A registered psychologist is a person registered (including those provisionally registered) under </a:t>
            </a:r>
            <a:r>
              <a:rPr lang="en-AU" sz="1400" b="1"/>
              <a:t>the Health Practitioner Regulation </a:t>
            </a:r>
            <a:r>
              <a:rPr lang="en-AU" sz="1400" b="0"/>
              <a:t>National Law to practice in the psychology profession (other than as a student, unless the student is a registered psychologist).</a:t>
            </a:r>
          </a:p>
          <a:p>
            <a:pPr marL="285750" indent="-285750">
              <a:lnSpc>
                <a:spcPct val="150000"/>
              </a:lnSpc>
              <a:buFont typeface="Arial" panose="020B0604020202020204" pitchFamily="34" charset="0"/>
              <a:buChar char="•"/>
            </a:pPr>
            <a:endParaRPr lang="en-AU" sz="1400" b="0"/>
          </a:p>
          <a:p>
            <a:pPr marL="285750" indent="-285750">
              <a:lnSpc>
                <a:spcPct val="150000"/>
              </a:lnSpc>
              <a:buFont typeface="Arial" panose="020B0604020202020204" pitchFamily="34" charset="0"/>
              <a:buChar char="•"/>
            </a:pPr>
            <a:r>
              <a:rPr lang="en-AU" sz="1400" b="0"/>
              <a:t>A school counsellor means a person employed or engaged (other than on a voluntary basis) to provide direct support to school students, at or directly connected with a school, for mental, emotional or psychological wellbeing. </a:t>
            </a:r>
          </a:p>
        </p:txBody>
      </p:sp>
      <p:sp>
        <p:nvSpPr>
          <p:cNvPr id="3" name="Rectangle 2">
            <a:extLst>
              <a:ext uri="{FF2B5EF4-FFF2-40B4-BE49-F238E27FC236}">
                <a16:creationId xmlns:a16="http://schemas.microsoft.com/office/drawing/2014/main" id="{708BA76C-4BC8-B8CF-51E4-5C72F79172CA}"/>
              </a:ext>
            </a:extLst>
          </p:cNvPr>
          <p:cNvSpPr/>
          <p:nvPr/>
        </p:nvSpPr>
        <p:spPr>
          <a:xfrm>
            <a:off x="1438448" y="3593975"/>
            <a:ext cx="4657552" cy="2705226"/>
          </a:xfrm>
          <a:prstGeom prst="rect">
            <a:avLst/>
          </a:prstGeom>
          <a:solidFill>
            <a:srgbClr val="E8F6F7"/>
          </a:solidFill>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r>
              <a:rPr lang="en-AU" sz="1400" b="1">
                <a:solidFill>
                  <a:schemeClr val="tx1"/>
                </a:solidFill>
              </a:rPr>
              <a:t>Examples of health practitioners include:</a:t>
            </a:r>
          </a:p>
          <a:p>
            <a:pPr marL="285750" indent="-285750">
              <a:lnSpc>
                <a:spcPct val="150000"/>
              </a:lnSpc>
              <a:buFont typeface="Arial"/>
              <a:buChar char="•"/>
            </a:pPr>
            <a:r>
              <a:rPr lang="en-AU" sz="1400" b="0">
                <a:solidFill>
                  <a:schemeClr val="tx1"/>
                </a:solidFill>
              </a:rPr>
              <a:t>Doctors</a:t>
            </a:r>
            <a:endParaRPr lang="en-AU" sz="1400" b="0">
              <a:solidFill>
                <a:schemeClr val="tx1"/>
              </a:solidFill>
              <a:cs typeface="Arial"/>
            </a:endParaRPr>
          </a:p>
          <a:p>
            <a:pPr marL="285750" indent="-285750">
              <a:lnSpc>
                <a:spcPct val="150000"/>
              </a:lnSpc>
              <a:buFont typeface="Arial"/>
              <a:buChar char="•"/>
            </a:pPr>
            <a:r>
              <a:rPr lang="en-AU" sz="1400" b="0">
                <a:solidFill>
                  <a:schemeClr val="tx1"/>
                </a:solidFill>
              </a:rPr>
              <a:t>Nurses</a:t>
            </a:r>
            <a:endParaRPr lang="en-AU" sz="1400" b="0">
              <a:solidFill>
                <a:schemeClr val="tx1"/>
              </a:solidFill>
              <a:cs typeface="Arial"/>
            </a:endParaRPr>
          </a:p>
          <a:p>
            <a:pPr marL="285750" indent="-285750">
              <a:lnSpc>
                <a:spcPct val="150000"/>
              </a:lnSpc>
              <a:buFont typeface="Arial"/>
              <a:buChar char="•"/>
            </a:pPr>
            <a:r>
              <a:rPr lang="en-AU" sz="1400" b="0">
                <a:solidFill>
                  <a:schemeClr val="tx1"/>
                </a:solidFill>
              </a:rPr>
              <a:t>Registered teachers </a:t>
            </a:r>
          </a:p>
          <a:p>
            <a:pPr marL="285750" indent="-285750">
              <a:lnSpc>
                <a:spcPct val="150000"/>
              </a:lnSpc>
              <a:buFont typeface="Arial"/>
              <a:buChar char="•"/>
            </a:pPr>
            <a:r>
              <a:rPr lang="en-AU" sz="1400" b="0">
                <a:solidFill>
                  <a:schemeClr val="tx1"/>
                </a:solidFill>
              </a:rPr>
              <a:t>Registered psychologists</a:t>
            </a:r>
            <a:endParaRPr lang="en-AU" sz="1400" b="0">
              <a:solidFill>
                <a:schemeClr val="tx1"/>
              </a:solidFill>
              <a:cs typeface="Arial"/>
            </a:endParaRPr>
          </a:p>
          <a:p>
            <a:pPr marL="285750" indent="-285750">
              <a:lnSpc>
                <a:spcPct val="150000"/>
              </a:lnSpc>
              <a:buFont typeface="Arial"/>
              <a:buChar char="•"/>
            </a:pPr>
            <a:r>
              <a:rPr lang="en-AU" sz="1400" b="0">
                <a:solidFill>
                  <a:schemeClr val="tx1"/>
                </a:solidFill>
              </a:rPr>
              <a:t>Speech pathologists</a:t>
            </a:r>
            <a:endParaRPr lang="en-AU" sz="1400" b="0">
              <a:solidFill>
                <a:schemeClr val="tx1"/>
              </a:solidFill>
              <a:cs typeface="Arial"/>
            </a:endParaRPr>
          </a:p>
          <a:p>
            <a:pPr marL="285750" indent="-285750">
              <a:lnSpc>
                <a:spcPct val="150000"/>
              </a:lnSpc>
              <a:buFont typeface="Arial"/>
              <a:buChar char="•"/>
            </a:pPr>
            <a:r>
              <a:rPr lang="en-AU" sz="1400" b="0">
                <a:solidFill>
                  <a:schemeClr val="tx1"/>
                </a:solidFill>
              </a:rPr>
              <a:t>Chaplains (including religious ministers)</a:t>
            </a:r>
            <a:endParaRPr lang="en-AU" sz="1400" b="0">
              <a:solidFill>
                <a:schemeClr val="tx1"/>
              </a:solidFill>
              <a:cs typeface="Arial"/>
            </a:endParaRPr>
          </a:p>
        </p:txBody>
      </p:sp>
      <p:pic>
        <p:nvPicPr>
          <p:cNvPr id="10" name="Graphic 9" descr="Medical with solid fill">
            <a:extLst>
              <a:ext uri="{FF2B5EF4-FFF2-40B4-BE49-F238E27FC236}">
                <a16:creationId xmlns:a16="http://schemas.microsoft.com/office/drawing/2014/main" id="{921FBF31-8CAF-D6D9-BF81-D9238FE7ACA8}"/>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7288860" y="3576912"/>
            <a:ext cx="2749304" cy="2747676"/>
          </a:xfrm>
          <a:prstGeom prst="rect">
            <a:avLst/>
          </a:prstGeom>
        </p:spPr>
      </p:pic>
    </p:spTree>
    <p:extLst>
      <p:ext uri="{BB962C8B-B14F-4D97-AF65-F5344CB8AC3E}">
        <p14:creationId xmlns:p14="http://schemas.microsoft.com/office/powerpoint/2010/main" val="47976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093722-6A8E-3BD9-C6D2-5A82086794D9}"/>
              </a:ext>
            </a:extLst>
          </p:cNvPr>
          <p:cNvSpPr>
            <a:spLocks noGrp="1"/>
          </p:cNvSpPr>
          <p:nvPr>
            <p:ph type="ctrTitle"/>
          </p:nvPr>
        </p:nvSpPr>
        <p:spPr>
          <a:xfrm>
            <a:off x="1206631" y="2113721"/>
            <a:ext cx="8585068" cy="1890409"/>
          </a:xfrm>
        </p:spPr>
        <p:txBody>
          <a:bodyPr/>
          <a:lstStyle/>
          <a:p>
            <a:r>
              <a:rPr lang="en-AU">
                <a:solidFill>
                  <a:schemeClr val="tx1"/>
                </a:solidFill>
                <a:ea typeface="ＭＳ Ｐゴシック"/>
              </a:rPr>
              <a:t>Victoria’s approach to supporting children and families</a:t>
            </a:r>
            <a:br>
              <a:rPr lang="en-GB" b="0">
                <a:solidFill>
                  <a:schemeClr val="tx1"/>
                </a:solidFill>
                <a:ea typeface="ＭＳ Ｐゴシック"/>
              </a:rPr>
            </a:br>
            <a:endParaRPr lang="en-AU"/>
          </a:p>
        </p:txBody>
      </p:sp>
    </p:spTree>
    <p:extLst>
      <p:ext uri="{BB962C8B-B14F-4D97-AF65-F5344CB8AC3E}">
        <p14:creationId xmlns:p14="http://schemas.microsoft.com/office/powerpoint/2010/main" val="2858965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EAF4-0D09-054C-D2E5-A2E785C5264B}"/>
              </a:ext>
            </a:extLst>
          </p:cNvPr>
          <p:cNvSpPr>
            <a:spLocks noGrp="1"/>
          </p:cNvSpPr>
          <p:nvPr>
            <p:ph type="title"/>
          </p:nvPr>
        </p:nvSpPr>
        <p:spPr/>
        <p:txBody>
          <a:bodyPr/>
          <a:lstStyle/>
          <a:p>
            <a:r>
              <a:rPr lang="en-AU">
                <a:ea typeface="ＭＳ Ｐゴシック"/>
              </a:rPr>
              <a:t>Reporting requirements </a:t>
            </a:r>
            <a:endParaRPr lang="en-AU">
              <a:highlight>
                <a:srgbClr val="00FF00"/>
              </a:highlight>
            </a:endParaRPr>
          </a:p>
        </p:txBody>
      </p:sp>
      <p:graphicFrame>
        <p:nvGraphicFramePr>
          <p:cNvPr id="4" name="Table 4">
            <a:extLst>
              <a:ext uri="{FF2B5EF4-FFF2-40B4-BE49-F238E27FC236}">
                <a16:creationId xmlns:a16="http://schemas.microsoft.com/office/drawing/2014/main" id="{CF103384-B8E4-0815-F091-777B9360356A}"/>
              </a:ext>
            </a:extLst>
          </p:cNvPr>
          <p:cNvGraphicFramePr>
            <a:graphicFrameLocks noGrp="1"/>
          </p:cNvGraphicFramePr>
          <p:nvPr>
            <p:ph idx="1"/>
            <p:extLst>
              <p:ext uri="{D42A27DB-BD31-4B8C-83A1-F6EECF244321}">
                <p14:modId xmlns:p14="http://schemas.microsoft.com/office/powerpoint/2010/main" val="2256383899"/>
              </p:ext>
            </p:extLst>
          </p:nvPr>
        </p:nvGraphicFramePr>
        <p:xfrm>
          <a:off x="0" y="893433"/>
          <a:ext cx="12191999" cy="5964566"/>
        </p:xfrm>
        <a:graphic>
          <a:graphicData uri="http://schemas.openxmlformats.org/drawingml/2006/table">
            <a:tbl>
              <a:tblPr firstRow="1" bandRow="1">
                <a:tableStyleId>{FABFCF23-3B69-468F-B69F-88F6DE6A72F2}</a:tableStyleId>
              </a:tblPr>
              <a:tblGrid>
                <a:gridCol w="2087217">
                  <a:extLst>
                    <a:ext uri="{9D8B030D-6E8A-4147-A177-3AD203B41FA5}">
                      <a16:colId xmlns:a16="http://schemas.microsoft.com/office/drawing/2014/main" val="1764334226"/>
                    </a:ext>
                  </a:extLst>
                </a:gridCol>
                <a:gridCol w="2438273">
                  <a:extLst>
                    <a:ext uri="{9D8B030D-6E8A-4147-A177-3AD203B41FA5}">
                      <a16:colId xmlns:a16="http://schemas.microsoft.com/office/drawing/2014/main" val="1645088861"/>
                    </a:ext>
                  </a:extLst>
                </a:gridCol>
                <a:gridCol w="3401287">
                  <a:extLst>
                    <a:ext uri="{9D8B030D-6E8A-4147-A177-3AD203B41FA5}">
                      <a16:colId xmlns:a16="http://schemas.microsoft.com/office/drawing/2014/main" val="3887871902"/>
                    </a:ext>
                  </a:extLst>
                </a:gridCol>
                <a:gridCol w="2519183">
                  <a:extLst>
                    <a:ext uri="{9D8B030D-6E8A-4147-A177-3AD203B41FA5}">
                      <a16:colId xmlns:a16="http://schemas.microsoft.com/office/drawing/2014/main" val="1452977950"/>
                    </a:ext>
                  </a:extLst>
                </a:gridCol>
                <a:gridCol w="1746039">
                  <a:extLst>
                    <a:ext uri="{9D8B030D-6E8A-4147-A177-3AD203B41FA5}">
                      <a16:colId xmlns:a16="http://schemas.microsoft.com/office/drawing/2014/main" val="1528398517"/>
                    </a:ext>
                  </a:extLst>
                </a:gridCol>
              </a:tblGrid>
              <a:tr h="699044">
                <a:tc>
                  <a:txBody>
                    <a:bodyPr/>
                    <a:lstStyle/>
                    <a:p>
                      <a:pPr>
                        <a:lnSpc>
                          <a:spcPct val="150000"/>
                        </a:lnSpc>
                      </a:pPr>
                      <a:endParaRPr lang="en-AU" sz="140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tc>
                  <a:txBody>
                    <a:bodyPr/>
                    <a:lstStyle/>
                    <a:p>
                      <a:pPr algn="ctr">
                        <a:lnSpc>
                          <a:spcPct val="150000"/>
                        </a:lnSpc>
                      </a:pPr>
                      <a:r>
                        <a:rPr lang="en-AU" sz="1400"/>
                        <a:t>Who must report </a:t>
                      </a:r>
                    </a:p>
                  </a:txBody>
                  <a:tcPr anchor="ctr"/>
                </a:tc>
                <a:tc>
                  <a:txBody>
                    <a:bodyPr/>
                    <a:lstStyle/>
                    <a:p>
                      <a:pPr algn="ctr">
                        <a:lnSpc>
                          <a:spcPct val="150000"/>
                        </a:lnSpc>
                      </a:pPr>
                      <a:r>
                        <a:rPr lang="en-AU" sz="1400"/>
                        <a:t>What must be reported</a:t>
                      </a:r>
                    </a:p>
                  </a:txBody>
                  <a:tcPr anchor="ctr"/>
                </a:tc>
                <a:tc>
                  <a:txBody>
                    <a:bodyPr/>
                    <a:lstStyle/>
                    <a:p>
                      <a:pPr algn="ctr">
                        <a:lnSpc>
                          <a:spcPct val="150000"/>
                        </a:lnSpc>
                      </a:pPr>
                      <a:r>
                        <a:rPr lang="en-AU" sz="1400"/>
                        <a:t>Report to</a:t>
                      </a:r>
                    </a:p>
                  </a:txBody>
                  <a:tcPr anchor="ctr"/>
                </a:tc>
                <a:tc>
                  <a:txBody>
                    <a:bodyPr/>
                    <a:lstStyle/>
                    <a:p>
                      <a:pPr algn="ctr">
                        <a:lnSpc>
                          <a:spcPct val="150000"/>
                        </a:lnSpc>
                      </a:pPr>
                      <a:r>
                        <a:rPr lang="en-AU" sz="1400"/>
                        <a:t>Age of child</a:t>
                      </a:r>
                    </a:p>
                  </a:txBody>
                  <a:tcPr anchor="ctr"/>
                </a:tc>
                <a:extLst>
                  <a:ext uri="{0D108BD9-81ED-4DB2-BD59-A6C34878D82A}">
                    <a16:rowId xmlns:a16="http://schemas.microsoft.com/office/drawing/2014/main" val="2109251396"/>
                  </a:ext>
                </a:extLst>
              </a:tr>
              <a:tr h="1299902">
                <a:tc>
                  <a:txBody>
                    <a:bodyPr/>
                    <a:lstStyle/>
                    <a:p>
                      <a:pPr algn="ctr">
                        <a:lnSpc>
                          <a:spcPct val="150000"/>
                        </a:lnSpc>
                      </a:pPr>
                      <a:r>
                        <a:rPr lang="en-AU" sz="1400" b="1">
                          <a:solidFill>
                            <a:schemeClr val="bg1"/>
                          </a:solidFill>
                        </a:rPr>
                        <a:t>Mandatory reporting </a:t>
                      </a:r>
                    </a:p>
                  </a:txBody>
                  <a:tcPr anchor="ctr">
                    <a:solidFill>
                      <a:schemeClr val="accent5"/>
                    </a:solidFill>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effectLst/>
                        </a:rPr>
                        <a:t>Mandatory reporters </a:t>
                      </a:r>
                    </a:p>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b="1">
                          <a:effectLst/>
                        </a:rPr>
                        <a:t>s.182 CYFA 2005</a:t>
                      </a:r>
                    </a:p>
                  </a:txBody>
                  <a:tcPr anchor="ct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effectLst/>
                        </a:rPr>
                        <a:t>Child </a:t>
                      </a:r>
                      <a:r>
                        <a:rPr lang="en-AU" sz="1400" b="1">
                          <a:solidFill>
                            <a:schemeClr val="tx1"/>
                          </a:solidFill>
                          <a:effectLst/>
                        </a:rPr>
                        <a:t>physical injury </a:t>
                      </a:r>
                      <a:r>
                        <a:rPr lang="en-AU" sz="1400" b="1">
                          <a:effectLst/>
                        </a:rPr>
                        <a:t>and sexual abuse</a:t>
                      </a:r>
                      <a:r>
                        <a:rPr lang="en-AU" sz="1400">
                          <a:effectLst/>
                        </a:rPr>
                        <a:t>, actual or likely, </a:t>
                      </a:r>
                      <a:r>
                        <a:rPr lang="en-AU" sz="1400" b="1">
                          <a:effectLst/>
                        </a:rPr>
                        <a:t>parents have not protected</a:t>
                      </a:r>
                      <a:r>
                        <a:rPr lang="en-AU" sz="1400">
                          <a:effectLst/>
                        </a:rPr>
                        <a:t> or are unlikely to protect</a:t>
                      </a:r>
                      <a:endParaRPr lang="en-AU" sz="1400"/>
                    </a:p>
                  </a:txBody>
                  <a:tcPr anchor="ct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effectLst/>
                        </a:rPr>
                        <a:t>Child Protection</a:t>
                      </a:r>
                    </a:p>
                  </a:txBody>
                  <a:tcPr anchor="ct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effectLst/>
                        </a:rPr>
                        <a:t>Under 17</a:t>
                      </a:r>
                    </a:p>
                  </a:txBody>
                  <a:tcPr anchor="ctr"/>
                </a:tc>
                <a:extLst>
                  <a:ext uri="{0D108BD9-81ED-4DB2-BD59-A6C34878D82A}">
                    <a16:rowId xmlns:a16="http://schemas.microsoft.com/office/drawing/2014/main" val="2496543739"/>
                  </a:ext>
                </a:extLst>
              </a:tr>
              <a:tr h="1170170">
                <a:tc>
                  <a:txBody>
                    <a:bodyPr/>
                    <a:lstStyle/>
                    <a:p>
                      <a:pPr algn="ctr">
                        <a:lnSpc>
                          <a:spcPct val="150000"/>
                        </a:lnSpc>
                      </a:pPr>
                      <a:r>
                        <a:rPr lang="en-AU" sz="1400" b="1">
                          <a:solidFill>
                            <a:schemeClr val="bg1"/>
                          </a:solidFill>
                        </a:rPr>
                        <a:t>Reportable conduct </a:t>
                      </a:r>
                    </a:p>
                  </a:txBody>
                  <a:tcPr anchor="ctr">
                    <a:solidFill>
                      <a:schemeClr val="accent5"/>
                    </a:solidFill>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effectLst/>
                        </a:rPr>
                        <a:t>Head of an organisation</a:t>
                      </a:r>
                    </a:p>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b="1">
                          <a:effectLst/>
                        </a:rPr>
                        <a:t>Child Wellbeing and Safety Act 2005</a:t>
                      </a:r>
                    </a:p>
                  </a:txBody>
                  <a:tcPr anchor="ct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effectLst/>
                        </a:rPr>
                        <a:t>Child abuse and neglect </a:t>
                      </a:r>
                      <a:r>
                        <a:rPr lang="en-AU" sz="1400" b="1">
                          <a:effectLst/>
                        </a:rPr>
                        <a:t>by a worker or volunteer</a:t>
                      </a:r>
                    </a:p>
                  </a:txBody>
                  <a:tcPr anchor="ct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effectLst/>
                        </a:rPr>
                        <a:t>Commission for Children and Young People</a:t>
                      </a:r>
                    </a:p>
                  </a:txBody>
                  <a:tcPr anchor="ct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effectLst/>
                        </a:rPr>
                        <a:t>Under 18</a:t>
                      </a:r>
                    </a:p>
                  </a:txBody>
                  <a:tcPr anchor="ctr"/>
                </a:tc>
                <a:extLst>
                  <a:ext uri="{0D108BD9-81ED-4DB2-BD59-A6C34878D82A}">
                    <a16:rowId xmlns:a16="http://schemas.microsoft.com/office/drawing/2014/main" val="643367945"/>
                  </a:ext>
                </a:extLst>
              </a:tr>
              <a:tr h="980138">
                <a:tc>
                  <a:txBody>
                    <a:bodyPr/>
                    <a:lstStyle/>
                    <a:p>
                      <a:pPr algn="ctr">
                        <a:lnSpc>
                          <a:spcPct val="150000"/>
                        </a:lnSpc>
                      </a:pPr>
                      <a:r>
                        <a:rPr lang="en-AU" sz="1400" b="1">
                          <a:solidFill>
                            <a:schemeClr val="bg1"/>
                          </a:solidFill>
                        </a:rPr>
                        <a:t>Failure to protect </a:t>
                      </a:r>
                    </a:p>
                  </a:txBody>
                  <a:tcPr anchor="ctr">
                    <a:solidFill>
                      <a:schemeClr val="accent5"/>
                    </a:solidFill>
                  </a:tcP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effectLst/>
                        </a:rPr>
                        <a:t>Head of an organisation</a:t>
                      </a:r>
                    </a:p>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b="1">
                          <a:effectLst/>
                        </a:rPr>
                        <a:t>Crimes Act 1958 Sec 490</a:t>
                      </a:r>
                    </a:p>
                  </a:txBody>
                  <a:tcPr anchor="ctr"/>
                </a:tc>
                <a:tc>
                  <a:txBody>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lang="en-AU" sz="1400">
                          <a:effectLst/>
                        </a:rPr>
                        <a:t>Risk of sexual abuse by adult associated with the organisation</a:t>
                      </a:r>
                    </a:p>
                  </a:txBody>
                  <a:tcPr anchor="ctr"/>
                </a:tc>
                <a:tc>
                  <a:txBody>
                    <a:bodyPr/>
                    <a:lstStyle/>
                    <a:p>
                      <a:pPr algn="ctr">
                        <a:lnSpc>
                          <a:spcPct val="150000"/>
                        </a:lnSpc>
                      </a:pPr>
                      <a:r>
                        <a:rPr lang="en-AU" sz="1400"/>
                        <a:t>Police</a:t>
                      </a:r>
                    </a:p>
                  </a:txBody>
                  <a:tcPr anchor="ctr"/>
                </a:tc>
                <a:tc>
                  <a:txBody>
                    <a:bodyPr/>
                    <a:lstStyle/>
                    <a:p>
                      <a:pPr algn="ctr">
                        <a:lnSpc>
                          <a:spcPct val="150000"/>
                        </a:lnSpc>
                      </a:pPr>
                      <a:r>
                        <a:rPr lang="en-AU" sz="1400"/>
                        <a:t>Under 18</a:t>
                      </a:r>
                    </a:p>
                  </a:txBody>
                  <a:tcPr anchor="ctr"/>
                </a:tc>
                <a:extLst>
                  <a:ext uri="{0D108BD9-81ED-4DB2-BD59-A6C34878D82A}">
                    <a16:rowId xmlns:a16="http://schemas.microsoft.com/office/drawing/2014/main" val="761674109"/>
                  </a:ext>
                </a:extLst>
              </a:tr>
              <a:tr h="1815312">
                <a:tc>
                  <a:txBody>
                    <a:bodyPr/>
                    <a:lstStyle/>
                    <a:p>
                      <a:pPr lvl="0" algn="ctr">
                        <a:lnSpc>
                          <a:spcPct val="150000"/>
                        </a:lnSpc>
                        <a:buNone/>
                      </a:pPr>
                      <a:r>
                        <a:rPr lang="en-AU" sz="1400" b="1">
                          <a:solidFill>
                            <a:schemeClr val="bg1"/>
                          </a:solidFill>
                        </a:rPr>
                        <a:t>Failure to disclose </a:t>
                      </a:r>
                    </a:p>
                  </a:txBody>
                  <a:tcPr anchor="ctr">
                    <a:solidFill>
                      <a:schemeClr val="accent5"/>
                    </a:solidFill>
                  </a:tcPr>
                </a:tc>
                <a:tc>
                  <a:txBody>
                    <a:bodyPr/>
                    <a:lstStyle/>
                    <a:p>
                      <a:pPr lvl="0" algn="ctr">
                        <a:lnSpc>
                          <a:spcPct val="150000"/>
                        </a:lnSpc>
                        <a:buNone/>
                      </a:pPr>
                      <a:r>
                        <a:rPr lang="en-AU" sz="1400"/>
                        <a:t>All adu</a:t>
                      </a:r>
                      <a:r>
                        <a:rPr lang="en-AU" sz="1400">
                          <a:latin typeface="+mn-lt"/>
                        </a:rPr>
                        <a:t>lts</a:t>
                      </a:r>
                    </a:p>
                    <a:p>
                      <a:pPr lvl="0" algn="ctr">
                        <a:lnSpc>
                          <a:spcPct val="150000"/>
                        </a:lnSpc>
                        <a:buNone/>
                      </a:pPr>
                      <a:r>
                        <a:rPr lang="en-AU" sz="1400" b="1" i="0" kern="1200">
                          <a:solidFill>
                            <a:schemeClr val="dk1"/>
                          </a:solidFill>
                          <a:effectLst/>
                          <a:latin typeface="+mn-lt"/>
                          <a:ea typeface="+mn-ea"/>
                          <a:cs typeface="+mn-cs"/>
                        </a:rPr>
                        <a:t>Crimes Amendment (Protection of Children) Act 2014</a:t>
                      </a:r>
                      <a:endParaRPr lang="en-AU" sz="1400" b="1" i="0">
                        <a:latin typeface="+mn-lt"/>
                      </a:endParaRPr>
                    </a:p>
                  </a:txBody>
                  <a:tcPr anchor="ctr"/>
                </a:tc>
                <a:tc>
                  <a:txBody>
                    <a:bodyPr/>
                    <a:lstStyle/>
                    <a:p>
                      <a:pPr lvl="0" algn="ctr">
                        <a:lnSpc>
                          <a:spcPct val="150000"/>
                        </a:lnSpc>
                        <a:buNone/>
                      </a:pPr>
                      <a:r>
                        <a:rPr lang="en-AU" sz="1400"/>
                        <a:t>Child sexual abuse by an adult</a:t>
                      </a:r>
                    </a:p>
                  </a:txBody>
                  <a:tcPr anchor="ctr"/>
                </a:tc>
                <a:tc>
                  <a:txBody>
                    <a:bodyPr/>
                    <a:lstStyle/>
                    <a:p>
                      <a:pPr lvl="0" algn="ctr">
                        <a:lnSpc>
                          <a:spcPct val="150000"/>
                        </a:lnSpc>
                        <a:buNone/>
                      </a:pPr>
                      <a:r>
                        <a:rPr lang="en-AU" sz="1400"/>
                        <a:t>Police </a:t>
                      </a:r>
                    </a:p>
                  </a:txBody>
                  <a:tcPr anchor="ctr"/>
                </a:tc>
                <a:tc>
                  <a:txBody>
                    <a:bodyPr/>
                    <a:lstStyle/>
                    <a:p>
                      <a:pPr lvl="0" algn="ctr">
                        <a:lnSpc>
                          <a:spcPct val="150000"/>
                        </a:lnSpc>
                        <a:buNone/>
                      </a:pPr>
                      <a:r>
                        <a:rPr lang="en-AU" sz="1400"/>
                        <a:t>Under 16</a:t>
                      </a:r>
                    </a:p>
                  </a:txBody>
                  <a:tcPr anchor="ctr"/>
                </a:tc>
                <a:extLst>
                  <a:ext uri="{0D108BD9-81ED-4DB2-BD59-A6C34878D82A}">
                    <a16:rowId xmlns:a16="http://schemas.microsoft.com/office/drawing/2014/main" val="2722161320"/>
                  </a:ext>
                </a:extLst>
              </a:tr>
            </a:tbl>
          </a:graphicData>
        </a:graphic>
      </p:graphicFrame>
    </p:spTree>
    <p:extLst>
      <p:ext uri="{BB962C8B-B14F-4D97-AF65-F5344CB8AC3E}">
        <p14:creationId xmlns:p14="http://schemas.microsoft.com/office/powerpoint/2010/main" val="12423236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53DD-2B5F-DDDD-4E8D-39E2FEA78E32}"/>
              </a:ext>
            </a:extLst>
          </p:cNvPr>
          <p:cNvSpPr>
            <a:spLocks noGrp="1"/>
          </p:cNvSpPr>
          <p:nvPr>
            <p:ph type="title"/>
          </p:nvPr>
        </p:nvSpPr>
        <p:spPr>
          <a:xfrm>
            <a:off x="500932" y="0"/>
            <a:ext cx="8858737" cy="893433"/>
          </a:xfrm>
        </p:spPr>
        <p:txBody>
          <a:bodyPr/>
          <a:lstStyle/>
          <a:p>
            <a:r>
              <a:rPr lang="en-AU" sz="2000"/>
              <a:t>What is a failure to protect? </a:t>
            </a:r>
          </a:p>
        </p:txBody>
      </p:sp>
      <p:sp>
        <p:nvSpPr>
          <p:cNvPr id="5" name="Rectangle 4">
            <a:extLst>
              <a:ext uri="{FF2B5EF4-FFF2-40B4-BE49-F238E27FC236}">
                <a16:creationId xmlns:a16="http://schemas.microsoft.com/office/drawing/2014/main" id="{F778E26D-F713-1F38-C690-A9A6546284ED}"/>
              </a:ext>
            </a:extLst>
          </p:cNvPr>
          <p:cNvSpPr/>
          <p:nvPr/>
        </p:nvSpPr>
        <p:spPr>
          <a:xfrm>
            <a:off x="136083" y="1533237"/>
            <a:ext cx="3517206" cy="431338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spcBef>
                <a:spcPct val="0"/>
              </a:spcBef>
              <a:spcAft>
                <a:spcPts val="0"/>
              </a:spcAft>
            </a:pPr>
            <a:endParaRPr lang="en-AU" altLang="en-US" sz="1200" b="1">
              <a:solidFill>
                <a:schemeClr val="tx1"/>
              </a:solidFill>
              <a:ea typeface="Calibri"/>
              <a:cs typeface="Arial"/>
            </a:endParaRPr>
          </a:p>
          <a:p>
            <a:pPr>
              <a:lnSpc>
                <a:spcPct val="150000"/>
              </a:lnSpc>
              <a:spcBef>
                <a:spcPct val="0"/>
              </a:spcBef>
              <a:spcAft>
                <a:spcPts val="0"/>
              </a:spcAft>
            </a:pPr>
            <a:r>
              <a:rPr lang="en-AU" altLang="en-US" sz="1200" b="1">
                <a:solidFill>
                  <a:schemeClr val="tx1"/>
                </a:solidFill>
                <a:ea typeface="Calibri"/>
                <a:cs typeface="Arial"/>
              </a:rPr>
              <a:t>Applies to people within organisations: </a:t>
            </a:r>
          </a:p>
          <a:p>
            <a:pPr marL="849630" lvl="1" indent="-285750">
              <a:lnSpc>
                <a:spcPct val="150000"/>
              </a:lnSpc>
              <a:spcAft>
                <a:spcPts val="0"/>
              </a:spcAft>
              <a:buFont typeface="Arial"/>
              <a:buChar char="•"/>
            </a:pPr>
            <a:r>
              <a:rPr lang="en-AU" altLang="en-US" sz="1200">
                <a:ea typeface="Calibri"/>
                <a:cs typeface="Arial"/>
              </a:rPr>
              <a:t>if they </a:t>
            </a:r>
            <a:r>
              <a:rPr lang="en-AU" altLang="en-US" sz="1200" b="1">
                <a:ea typeface="Calibri"/>
                <a:cs typeface="Arial"/>
              </a:rPr>
              <a:t>hold a position of authority </a:t>
            </a:r>
            <a:endParaRPr lang="en-AU" altLang="en-US" sz="1200" b="1">
              <a:ea typeface="Calibri" pitchFamily="34" charset="0"/>
              <a:cs typeface="Arial" pitchFamily="34" charset="0"/>
            </a:endParaRPr>
          </a:p>
          <a:p>
            <a:pPr marL="849630" lvl="1" indent="-285750">
              <a:lnSpc>
                <a:spcPct val="150000"/>
              </a:lnSpc>
              <a:spcAft>
                <a:spcPts val="0"/>
              </a:spcAft>
              <a:buFont typeface="Arial"/>
              <a:buChar char="•"/>
            </a:pPr>
            <a:r>
              <a:rPr lang="en-AU" altLang="en-US" sz="1200">
                <a:ea typeface="Calibri"/>
                <a:cs typeface="Arial"/>
              </a:rPr>
              <a:t>within a relevant </a:t>
            </a:r>
            <a:r>
              <a:rPr lang="en-AU" altLang="en-US" sz="1200" b="1">
                <a:ea typeface="Calibri"/>
                <a:cs typeface="Arial"/>
              </a:rPr>
              <a:t>organisation that works with children </a:t>
            </a:r>
            <a:endParaRPr lang="en-AU" altLang="en-US" sz="1200" b="1">
              <a:ea typeface="Calibri" pitchFamily="34" charset="0"/>
              <a:cs typeface="Arial" pitchFamily="34" charset="0"/>
            </a:endParaRPr>
          </a:p>
          <a:p>
            <a:pPr marL="849630" lvl="1" indent="-285750">
              <a:lnSpc>
                <a:spcPct val="150000"/>
              </a:lnSpc>
              <a:spcBef>
                <a:spcPct val="0"/>
              </a:spcBef>
              <a:spcAft>
                <a:spcPts val="0"/>
              </a:spcAft>
              <a:buFont typeface="Arial"/>
              <a:buChar char="•"/>
            </a:pPr>
            <a:r>
              <a:rPr lang="en-AU" altLang="en-US" sz="1200">
                <a:ea typeface="Calibri"/>
                <a:cs typeface="Arial"/>
              </a:rPr>
              <a:t>they </a:t>
            </a:r>
            <a:r>
              <a:rPr lang="en-AU" altLang="en-US" sz="1200" b="1">
                <a:ea typeface="Calibri"/>
                <a:cs typeface="Arial"/>
              </a:rPr>
              <a:t>know of a substantial risk</a:t>
            </a:r>
            <a:r>
              <a:rPr lang="en-AU" altLang="en-US" sz="1200">
                <a:ea typeface="Calibri"/>
                <a:cs typeface="Arial"/>
              </a:rPr>
              <a:t> another adult associated with the organisation</a:t>
            </a:r>
            <a:r>
              <a:rPr lang="en-AU" altLang="en-US" sz="1200" b="1">
                <a:ea typeface="Calibri"/>
                <a:cs typeface="Arial"/>
              </a:rPr>
              <a:t> may commit a sex offence against a child under 16 within the organisation’s care</a:t>
            </a:r>
          </a:p>
          <a:p>
            <a:pPr marL="849630" lvl="1" indent="-285750">
              <a:lnSpc>
                <a:spcPct val="150000"/>
              </a:lnSpc>
              <a:spcAft>
                <a:spcPts val="0"/>
              </a:spcAft>
              <a:buFont typeface="Arial"/>
              <a:buChar char="•"/>
            </a:pPr>
            <a:r>
              <a:rPr lang="en-AU" altLang="en-US" sz="1200" b="1">
                <a:ea typeface="Calibri"/>
                <a:cs typeface="Arial"/>
              </a:rPr>
              <a:t>they have the power or responsibility to remove or reduce that risk </a:t>
            </a:r>
            <a:endParaRPr lang="en-AU" altLang="en-US" sz="1200" b="1">
              <a:ea typeface="Calibri" pitchFamily="34" charset="0"/>
              <a:cs typeface="Arial" pitchFamily="34" charset="0"/>
            </a:endParaRPr>
          </a:p>
          <a:p>
            <a:pPr marL="849630" lvl="1" indent="-285750">
              <a:lnSpc>
                <a:spcPct val="150000"/>
              </a:lnSpc>
              <a:spcBef>
                <a:spcPct val="0"/>
              </a:spcBef>
              <a:spcAft>
                <a:spcPts val="0"/>
              </a:spcAft>
              <a:buFont typeface="Arial"/>
              <a:buChar char="•"/>
            </a:pPr>
            <a:r>
              <a:rPr lang="en-AU" altLang="en-US" sz="1200">
                <a:ea typeface="Calibri"/>
                <a:cs typeface="Arial"/>
              </a:rPr>
              <a:t>but </a:t>
            </a:r>
            <a:r>
              <a:rPr lang="en-AU" altLang="en-US" sz="1200" b="1">
                <a:ea typeface="Calibri"/>
                <a:cs typeface="Arial"/>
              </a:rPr>
              <a:t>they negligently fail to do so</a:t>
            </a:r>
          </a:p>
          <a:p>
            <a:pPr marL="563880" lvl="1">
              <a:lnSpc>
                <a:spcPct val="150000"/>
              </a:lnSpc>
              <a:spcBef>
                <a:spcPct val="0"/>
              </a:spcBef>
              <a:spcAft>
                <a:spcPts val="0"/>
              </a:spcAft>
            </a:pPr>
            <a:endParaRPr lang="en-AU" altLang="en-US" sz="1200" b="1">
              <a:ea typeface="Calibri"/>
              <a:cs typeface="Arial"/>
            </a:endParaRPr>
          </a:p>
          <a:p>
            <a:pPr marL="563880" lvl="1">
              <a:lnSpc>
                <a:spcPct val="150000"/>
              </a:lnSpc>
              <a:spcBef>
                <a:spcPct val="0"/>
              </a:spcBef>
              <a:spcAft>
                <a:spcPts val="0"/>
              </a:spcAft>
            </a:pPr>
            <a:endParaRPr lang="en-AU" altLang="en-US" sz="1200" b="1">
              <a:ea typeface="Calibri"/>
              <a:cs typeface="Arial"/>
            </a:endParaRPr>
          </a:p>
          <a:p>
            <a:pPr marL="563880" lvl="1">
              <a:lnSpc>
                <a:spcPct val="150000"/>
              </a:lnSpc>
              <a:spcBef>
                <a:spcPct val="0"/>
              </a:spcBef>
              <a:spcAft>
                <a:spcPts val="0"/>
              </a:spcAft>
            </a:pPr>
            <a:endParaRPr lang="en-AU" altLang="en-US" sz="1200" b="1">
              <a:ea typeface="Calibri"/>
              <a:cs typeface="Arial"/>
            </a:endParaRPr>
          </a:p>
        </p:txBody>
      </p:sp>
      <p:sp>
        <p:nvSpPr>
          <p:cNvPr id="3" name="Rectangle 2">
            <a:extLst>
              <a:ext uri="{FF2B5EF4-FFF2-40B4-BE49-F238E27FC236}">
                <a16:creationId xmlns:a16="http://schemas.microsoft.com/office/drawing/2014/main" id="{5C75C203-C2EF-6354-F28B-190606B51AD5}"/>
              </a:ext>
            </a:extLst>
          </p:cNvPr>
          <p:cNvSpPr/>
          <p:nvPr/>
        </p:nvSpPr>
        <p:spPr>
          <a:xfrm>
            <a:off x="3722258" y="1533237"/>
            <a:ext cx="8333660" cy="4313381"/>
          </a:xfrm>
          <a:prstGeom prst="rect">
            <a:avLst/>
          </a:prstGeom>
          <a:solidFill>
            <a:srgbClr val="E8F6F7"/>
          </a:solidFill>
        </p:spPr>
        <p:style>
          <a:lnRef idx="2">
            <a:schemeClr val="accent5"/>
          </a:lnRef>
          <a:fillRef idx="1">
            <a:schemeClr val="lt1"/>
          </a:fillRef>
          <a:effectRef idx="0">
            <a:schemeClr val="accent5"/>
          </a:effectRef>
          <a:fontRef idx="minor">
            <a:schemeClr val="dk1"/>
          </a:fontRef>
        </p:style>
        <p:txBody>
          <a:bodyPr rtlCol="0" anchor="ctr"/>
          <a:lstStyle/>
          <a:p>
            <a:pPr algn="l">
              <a:lnSpc>
                <a:spcPct val="150000"/>
              </a:lnSpc>
            </a:pPr>
            <a:r>
              <a:rPr lang="en-AU" altLang="en-US" sz="1200" b="1">
                <a:solidFill>
                  <a:schemeClr val="tx1"/>
                </a:solidFill>
                <a:ea typeface="Calibri" pitchFamily="34" charset="0"/>
                <a:cs typeface="Arial" pitchFamily="34" charset="0"/>
              </a:rPr>
              <a:t>Relevant organisations include but are not limited to</a:t>
            </a:r>
            <a:r>
              <a:rPr lang="en-AU" altLang="en-US" sz="1200" b="0">
                <a:solidFill>
                  <a:schemeClr val="tx1"/>
                </a:solidFill>
                <a:ea typeface="Calibri" pitchFamily="34" charset="0"/>
                <a:cs typeface="Arial" pitchFamily="34" charset="0"/>
              </a:rPr>
              <a:t>:</a:t>
            </a:r>
          </a:p>
          <a:p>
            <a:pPr marL="285750" indent="-285750" algn="l">
              <a:lnSpc>
                <a:spcPct val="150000"/>
              </a:lnSpc>
              <a:buFont typeface="Arial" panose="020B0604020202020204" pitchFamily="34" charset="0"/>
              <a:buChar char="•"/>
            </a:pPr>
            <a:r>
              <a:rPr lang="en-AU" sz="1200" b="0" i="0">
                <a:solidFill>
                  <a:srgbClr val="000000"/>
                </a:solidFill>
                <a:effectLst/>
              </a:rPr>
              <a:t>churches</a:t>
            </a:r>
          </a:p>
          <a:p>
            <a:pPr marL="285750" indent="-285750" algn="l">
              <a:lnSpc>
                <a:spcPct val="150000"/>
              </a:lnSpc>
              <a:buFont typeface="Arial" panose="020B0604020202020204" pitchFamily="34" charset="0"/>
              <a:buChar char="•"/>
            </a:pPr>
            <a:r>
              <a:rPr lang="en-AU" sz="1200" b="0" i="0">
                <a:solidFill>
                  <a:srgbClr val="000000"/>
                </a:solidFill>
                <a:effectLst/>
              </a:rPr>
              <a:t>religious bodies</a:t>
            </a:r>
          </a:p>
          <a:p>
            <a:pPr marL="285750" indent="-285750" algn="l">
              <a:lnSpc>
                <a:spcPct val="150000"/>
              </a:lnSpc>
              <a:buFont typeface="Arial" panose="020B0604020202020204" pitchFamily="34" charset="0"/>
              <a:buChar char="•"/>
            </a:pPr>
            <a:r>
              <a:rPr lang="en-AU" sz="1200" b="0" i="0">
                <a:solidFill>
                  <a:srgbClr val="000000"/>
                </a:solidFill>
                <a:effectLst/>
              </a:rPr>
              <a:t>education and care services (e.g. childcare centres, family day care, kindergartens and outside school hours care)</a:t>
            </a:r>
          </a:p>
          <a:p>
            <a:pPr marL="285750" indent="-285750" algn="l">
              <a:lnSpc>
                <a:spcPct val="150000"/>
              </a:lnSpc>
              <a:buFont typeface="Arial" panose="020B0604020202020204" pitchFamily="34" charset="0"/>
              <a:buChar char="•"/>
            </a:pPr>
            <a:r>
              <a:rPr lang="en-AU" sz="1200" b="0" i="0">
                <a:solidFill>
                  <a:srgbClr val="000000"/>
                </a:solidFill>
                <a:effectLst/>
              </a:rPr>
              <a:t>licensed children's services such as occasional care services</a:t>
            </a:r>
          </a:p>
          <a:p>
            <a:pPr marL="285750" indent="-285750" algn="l">
              <a:lnSpc>
                <a:spcPct val="150000"/>
              </a:lnSpc>
              <a:buFont typeface="Arial" panose="020B0604020202020204" pitchFamily="34" charset="0"/>
              <a:buChar char="•"/>
            </a:pPr>
            <a:r>
              <a:rPr lang="en-AU" sz="1200" b="0" i="0">
                <a:solidFill>
                  <a:srgbClr val="000000"/>
                </a:solidFill>
                <a:effectLst/>
              </a:rPr>
              <a:t>schools and other educational institutions</a:t>
            </a:r>
          </a:p>
          <a:p>
            <a:pPr marL="285750" indent="-285750" algn="l">
              <a:lnSpc>
                <a:spcPct val="150000"/>
              </a:lnSpc>
              <a:buFont typeface="Arial" panose="020B0604020202020204" pitchFamily="34" charset="0"/>
              <a:buChar char="•"/>
            </a:pPr>
            <a:r>
              <a:rPr lang="en-AU" sz="1200" b="0" i="0">
                <a:solidFill>
                  <a:srgbClr val="000000"/>
                </a:solidFill>
                <a:effectLst/>
              </a:rPr>
              <a:t>organisations providing accommodation to children and young people, such as boarding schools and student hostels</a:t>
            </a:r>
          </a:p>
          <a:p>
            <a:pPr marL="285750" indent="-285750" algn="l">
              <a:lnSpc>
                <a:spcPct val="150000"/>
              </a:lnSpc>
              <a:buFont typeface="Arial" panose="020B0604020202020204" pitchFamily="34" charset="0"/>
              <a:buChar char="•"/>
            </a:pPr>
            <a:r>
              <a:rPr lang="en-AU" sz="1200" b="0" i="0">
                <a:solidFill>
                  <a:srgbClr val="000000"/>
                </a:solidFill>
                <a:effectLst/>
              </a:rPr>
              <a:t>out-of-home care services</a:t>
            </a:r>
          </a:p>
          <a:p>
            <a:pPr marL="285750" indent="-285750" algn="l">
              <a:lnSpc>
                <a:spcPct val="150000"/>
              </a:lnSpc>
              <a:buFont typeface="Arial" panose="020B0604020202020204" pitchFamily="34" charset="0"/>
              <a:buChar char="•"/>
            </a:pPr>
            <a:r>
              <a:rPr lang="en-AU" sz="1200" b="0" i="0">
                <a:solidFill>
                  <a:srgbClr val="000000"/>
                </a:solidFill>
                <a:effectLst/>
              </a:rPr>
              <a:t>community service organisations providing services for children</a:t>
            </a:r>
          </a:p>
          <a:p>
            <a:pPr marL="285750" indent="-285750" algn="l">
              <a:lnSpc>
                <a:spcPct val="150000"/>
              </a:lnSpc>
              <a:buFont typeface="Arial" panose="020B0604020202020204" pitchFamily="34" charset="0"/>
              <a:buChar char="•"/>
            </a:pPr>
            <a:r>
              <a:rPr lang="en-AU" sz="1200" b="0" i="0">
                <a:solidFill>
                  <a:srgbClr val="000000"/>
                </a:solidFill>
                <a:effectLst/>
              </a:rPr>
              <a:t>hospitals and other health services</a:t>
            </a:r>
          </a:p>
          <a:p>
            <a:pPr marL="285750" indent="-285750" algn="l">
              <a:lnSpc>
                <a:spcPct val="150000"/>
              </a:lnSpc>
              <a:buFont typeface="Arial" panose="020B0604020202020204" pitchFamily="34" charset="0"/>
              <a:buChar char="•"/>
            </a:pPr>
            <a:r>
              <a:rPr lang="en-AU" sz="1200" b="0" i="0">
                <a:solidFill>
                  <a:srgbClr val="000000"/>
                </a:solidFill>
                <a:effectLst/>
              </a:rPr>
              <a:t>government agencies or departments providing services for children</a:t>
            </a:r>
          </a:p>
          <a:p>
            <a:pPr marL="285750" indent="-285750" algn="l">
              <a:lnSpc>
                <a:spcPct val="150000"/>
              </a:lnSpc>
              <a:buFont typeface="Arial" panose="020B0604020202020204" pitchFamily="34" charset="0"/>
              <a:buChar char="•"/>
            </a:pPr>
            <a:r>
              <a:rPr lang="en-AU" sz="1200" b="0" i="0">
                <a:solidFill>
                  <a:srgbClr val="000000"/>
                </a:solidFill>
                <a:effectLst/>
              </a:rPr>
              <a:t>municipal councils (for example those that deliver Maternal and Child Health services)</a:t>
            </a:r>
          </a:p>
          <a:p>
            <a:pPr marL="285750" indent="-285750" algn="l">
              <a:lnSpc>
                <a:spcPct val="150000"/>
              </a:lnSpc>
              <a:buFont typeface="Arial" panose="020B0604020202020204" pitchFamily="34" charset="0"/>
              <a:buChar char="•"/>
            </a:pPr>
            <a:r>
              <a:rPr lang="en-AU" sz="1200" b="0" i="0">
                <a:solidFill>
                  <a:srgbClr val="000000"/>
                </a:solidFill>
                <a:effectLst/>
              </a:rPr>
              <a:t>sporting groups</a:t>
            </a:r>
          </a:p>
          <a:p>
            <a:pPr marL="285750" indent="-285750" algn="l">
              <a:lnSpc>
                <a:spcPct val="150000"/>
              </a:lnSpc>
              <a:buFont typeface="Arial" panose="020B0604020202020204" pitchFamily="34" charset="0"/>
              <a:buChar char="•"/>
            </a:pPr>
            <a:r>
              <a:rPr lang="en-AU" sz="1200" b="0" i="0">
                <a:solidFill>
                  <a:srgbClr val="000000"/>
                </a:solidFill>
                <a:effectLst/>
              </a:rPr>
              <a:t>youth organisations</a:t>
            </a:r>
          </a:p>
          <a:p>
            <a:pPr marL="285750" indent="-285750" algn="l">
              <a:lnSpc>
                <a:spcPct val="150000"/>
              </a:lnSpc>
              <a:buFont typeface="Arial" panose="020B0604020202020204" pitchFamily="34" charset="0"/>
              <a:buChar char="•"/>
            </a:pPr>
            <a:r>
              <a:rPr lang="en-AU" sz="1200" b="0" i="0">
                <a:solidFill>
                  <a:srgbClr val="000000"/>
                </a:solidFill>
                <a:effectLst/>
              </a:rPr>
              <a:t>charities and benevolent organisations providing services for children</a:t>
            </a:r>
            <a:endParaRPr lang="en-AU" altLang="en-US" sz="1200" b="0">
              <a:solidFill>
                <a:schemeClr val="tx1"/>
              </a:solidFill>
              <a:ea typeface="Calibri" pitchFamily="34" charset="0"/>
              <a:cs typeface="Arial" pitchFamily="34" charset="0"/>
            </a:endParaRPr>
          </a:p>
        </p:txBody>
      </p:sp>
    </p:spTree>
    <p:extLst>
      <p:ext uri="{BB962C8B-B14F-4D97-AF65-F5344CB8AC3E}">
        <p14:creationId xmlns:p14="http://schemas.microsoft.com/office/powerpoint/2010/main" val="3541712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53DD-2B5F-DDDD-4E8D-39E2FEA78E32}"/>
              </a:ext>
            </a:extLst>
          </p:cNvPr>
          <p:cNvSpPr>
            <a:spLocks noGrp="1"/>
          </p:cNvSpPr>
          <p:nvPr>
            <p:ph type="title"/>
          </p:nvPr>
        </p:nvSpPr>
        <p:spPr>
          <a:xfrm>
            <a:off x="500932" y="0"/>
            <a:ext cx="8858737" cy="893433"/>
          </a:xfrm>
        </p:spPr>
        <p:txBody>
          <a:bodyPr/>
          <a:lstStyle/>
          <a:p>
            <a:r>
              <a:rPr lang="en-AU" sz="2000"/>
              <a:t>What is a failure to disclose? </a:t>
            </a:r>
          </a:p>
        </p:txBody>
      </p:sp>
      <p:sp>
        <p:nvSpPr>
          <p:cNvPr id="5" name="Rectangle 4">
            <a:extLst>
              <a:ext uri="{FF2B5EF4-FFF2-40B4-BE49-F238E27FC236}">
                <a16:creationId xmlns:a16="http://schemas.microsoft.com/office/drawing/2014/main" id="{F778E26D-F713-1F38-C690-A9A6546284ED}"/>
              </a:ext>
            </a:extLst>
          </p:cNvPr>
          <p:cNvSpPr/>
          <p:nvPr/>
        </p:nvSpPr>
        <p:spPr>
          <a:xfrm>
            <a:off x="503525" y="1610331"/>
            <a:ext cx="11070799" cy="19033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AU" sz="1600" b="0">
                <a:solidFill>
                  <a:schemeClr val="tx1"/>
                </a:solidFill>
                <a:ea typeface="ＭＳ Ｐゴシック"/>
                <a:cs typeface="Arial"/>
              </a:rPr>
              <a:t>The law states that all adults must report to police when there is: </a:t>
            </a:r>
          </a:p>
          <a:p>
            <a:pPr marL="285750" indent="-285750">
              <a:lnSpc>
                <a:spcPct val="150000"/>
              </a:lnSpc>
              <a:buFont typeface="Arial"/>
              <a:buChar char="•"/>
            </a:pPr>
            <a:r>
              <a:rPr lang="en-AU" sz="1600" b="0">
                <a:solidFill>
                  <a:srgbClr val="000000"/>
                </a:solidFill>
                <a:ea typeface="ＭＳ Ｐゴシック"/>
                <a:cs typeface="Arial"/>
              </a:rPr>
              <a:t>any reasonable belief that a sexual offence has been committed, by another adult (over 18) against a child under the age of 16</a:t>
            </a:r>
            <a:endParaRPr lang="en-AU" sz="1600">
              <a:ea typeface="ＭＳ Ｐゴシック"/>
            </a:endParaRPr>
          </a:p>
          <a:p>
            <a:pPr marL="285750" indent="-285750">
              <a:lnSpc>
                <a:spcPct val="150000"/>
              </a:lnSpc>
              <a:buFont typeface="Arial"/>
              <a:buChar char="•"/>
            </a:pPr>
            <a:r>
              <a:rPr lang="en-AU" sz="1600" b="0">
                <a:ea typeface="ＭＳ Ｐゴシック"/>
                <a:cs typeface="Arial"/>
              </a:rPr>
              <a:t>unless there is a reasonable excuse, or an exemption applies</a:t>
            </a:r>
            <a:endParaRPr lang="en-AU" sz="1600"/>
          </a:p>
        </p:txBody>
      </p:sp>
      <p:sp>
        <p:nvSpPr>
          <p:cNvPr id="3" name="Rectangle 2">
            <a:extLst>
              <a:ext uri="{FF2B5EF4-FFF2-40B4-BE49-F238E27FC236}">
                <a16:creationId xmlns:a16="http://schemas.microsoft.com/office/drawing/2014/main" id="{28DFFD92-02B0-452E-3A66-CB56A945A51A}"/>
              </a:ext>
            </a:extLst>
          </p:cNvPr>
          <p:cNvSpPr/>
          <p:nvPr/>
        </p:nvSpPr>
        <p:spPr>
          <a:xfrm>
            <a:off x="2824129" y="4499731"/>
            <a:ext cx="5668414" cy="116706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AU" b="1">
                <a:solidFill>
                  <a:schemeClr val="tx1"/>
                </a:solidFill>
                <a:ea typeface="ＭＳ Ｐゴシック"/>
                <a:cs typeface="Arial"/>
              </a:rPr>
              <a:t>Failure to disclose does not replace mandatory reporting obligations</a:t>
            </a:r>
            <a:endParaRPr lang="en-AU" b="1">
              <a:solidFill>
                <a:schemeClr val="tx1"/>
              </a:solidFill>
              <a:ea typeface="ＭＳ Ｐゴシック"/>
            </a:endParaRPr>
          </a:p>
        </p:txBody>
      </p:sp>
      <p:pic>
        <p:nvPicPr>
          <p:cNvPr id="4" name="Graphic 3">
            <a:extLst>
              <a:ext uri="{FF2B5EF4-FFF2-40B4-BE49-F238E27FC236}">
                <a16:creationId xmlns:a16="http://schemas.microsoft.com/office/drawing/2014/main" id="{24453EB2-BB73-D6A5-170A-97553295A5A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1159" y="3700944"/>
            <a:ext cx="2305940" cy="1231422"/>
          </a:xfrm>
          <a:prstGeom prst="rect">
            <a:avLst/>
          </a:prstGeom>
        </p:spPr>
      </p:pic>
    </p:spTree>
    <p:extLst>
      <p:ext uri="{BB962C8B-B14F-4D97-AF65-F5344CB8AC3E}">
        <p14:creationId xmlns:p14="http://schemas.microsoft.com/office/powerpoint/2010/main" val="5945278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53DD-2B5F-DDDD-4E8D-39E2FEA78E32}"/>
              </a:ext>
            </a:extLst>
          </p:cNvPr>
          <p:cNvSpPr>
            <a:spLocks noGrp="1"/>
          </p:cNvSpPr>
          <p:nvPr>
            <p:ph type="title"/>
          </p:nvPr>
        </p:nvSpPr>
        <p:spPr>
          <a:xfrm>
            <a:off x="500932" y="0"/>
            <a:ext cx="8858737" cy="893433"/>
          </a:xfrm>
        </p:spPr>
        <p:txBody>
          <a:bodyPr/>
          <a:lstStyle/>
          <a:p>
            <a:r>
              <a:rPr lang="en-AU" sz="2000"/>
              <a:t>Resources </a:t>
            </a:r>
          </a:p>
        </p:txBody>
      </p:sp>
      <p:sp>
        <p:nvSpPr>
          <p:cNvPr id="5" name="Rectangle 4">
            <a:extLst>
              <a:ext uri="{FF2B5EF4-FFF2-40B4-BE49-F238E27FC236}">
                <a16:creationId xmlns:a16="http://schemas.microsoft.com/office/drawing/2014/main" id="{F778E26D-F713-1F38-C690-A9A6546284ED}"/>
              </a:ext>
            </a:extLst>
          </p:cNvPr>
          <p:cNvSpPr/>
          <p:nvPr/>
        </p:nvSpPr>
        <p:spPr>
          <a:xfrm>
            <a:off x="6095999" y="3123463"/>
            <a:ext cx="3943927" cy="96824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00000"/>
              </a:lnSpc>
            </a:pPr>
            <a:r>
              <a:rPr lang="en-AU" sz="1300" b="1">
                <a:ea typeface="ＭＳ Ｐゴシック"/>
                <a:cs typeface="Arial"/>
              </a:rPr>
              <a:t>The Child Protection Manual </a:t>
            </a:r>
          </a:p>
          <a:p>
            <a:pPr marL="171450" indent="-171450">
              <a:lnSpc>
                <a:spcPct val="100000"/>
              </a:lnSpc>
              <a:buFont typeface="Arial" panose="020B0604020202020204" pitchFamily="34" charset="0"/>
              <a:buChar char="•"/>
            </a:pPr>
            <a:endParaRPr lang="en-AU" sz="1300" b="1">
              <a:solidFill>
                <a:schemeClr val="tx2">
                  <a:lumMod val="75000"/>
                </a:schemeClr>
              </a:solidFill>
              <a:latin typeface="+mn-lt"/>
              <a:ea typeface="ＭＳ Ｐゴシック"/>
              <a:cs typeface="Arial"/>
              <a:hlinkClick r:id="rId3">
                <a:extLst>
                  <a:ext uri="{A12FA001-AC4F-418D-AE19-62706E023703}">
                    <ahyp:hlinkClr xmlns:ahyp="http://schemas.microsoft.com/office/drawing/2018/hyperlinkcolor" val="tx"/>
                  </a:ext>
                </a:extLst>
              </a:hlinkClick>
            </a:endParaRPr>
          </a:p>
          <a:p>
            <a:pPr marL="171450" indent="-171450">
              <a:lnSpc>
                <a:spcPct val="100000"/>
              </a:lnSpc>
              <a:buFont typeface="Arial" panose="020B0604020202020204" pitchFamily="34" charset="0"/>
              <a:buChar char="•"/>
            </a:pPr>
            <a:r>
              <a:rPr lang="en-AU" sz="1300">
                <a:solidFill>
                  <a:srgbClr val="0000FF"/>
                </a:solidFill>
                <a:latin typeface="+mn-lt"/>
                <a:ea typeface="Geneva" charset="0"/>
                <a:cs typeface="Arial"/>
                <a:hlinkClick r:id="rId3">
                  <a:extLst>
                    <a:ext uri="{A12FA001-AC4F-418D-AE19-62706E023703}">
                      <ahyp:hlinkClr xmlns:ahyp="http://schemas.microsoft.com/office/drawing/2018/hyperlinkcolor" val="tx"/>
                    </a:ext>
                  </a:extLst>
                </a:hlinkClick>
              </a:rPr>
              <a:t>www.cpmanual.vic.gov.au</a:t>
            </a:r>
            <a:endParaRPr lang="en-AU" sz="1300" b="1">
              <a:solidFill>
                <a:srgbClr val="0000FF"/>
              </a:solidFill>
              <a:ea typeface="ＭＳ Ｐゴシック"/>
            </a:endParaRPr>
          </a:p>
          <a:p>
            <a:pPr>
              <a:lnSpc>
                <a:spcPct val="100000"/>
              </a:lnSpc>
            </a:pPr>
            <a:endParaRPr lang="en-AU" sz="1400" b="1">
              <a:solidFill>
                <a:srgbClr val="000000"/>
              </a:solidFill>
              <a:ea typeface="ＭＳ Ｐゴシック"/>
              <a:cs typeface="Arial"/>
            </a:endParaRPr>
          </a:p>
        </p:txBody>
      </p:sp>
      <p:sp>
        <p:nvSpPr>
          <p:cNvPr id="3" name="Rectangle 2">
            <a:extLst>
              <a:ext uri="{FF2B5EF4-FFF2-40B4-BE49-F238E27FC236}">
                <a16:creationId xmlns:a16="http://schemas.microsoft.com/office/drawing/2014/main" id="{30EC3AD0-FE96-B20D-12D3-7594550A77C4}"/>
              </a:ext>
            </a:extLst>
          </p:cNvPr>
          <p:cNvSpPr/>
          <p:nvPr/>
        </p:nvSpPr>
        <p:spPr>
          <a:xfrm>
            <a:off x="6096000" y="1109609"/>
            <a:ext cx="3943926" cy="1901446"/>
          </a:xfrm>
          <a:prstGeom prst="rect">
            <a:avLst/>
          </a:prstGeom>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lnSpc>
                <a:spcPct val="100000"/>
              </a:lnSpc>
            </a:pPr>
            <a:r>
              <a:rPr lang="en-AU" sz="1300" b="1">
                <a:solidFill>
                  <a:schemeClr val="tx1"/>
                </a:solidFill>
                <a:ea typeface="Geneva" charset="0"/>
                <a:cs typeface="Arial"/>
              </a:rPr>
              <a:t>The Orange Door </a:t>
            </a:r>
            <a:endParaRPr lang="en-AU" sz="1300" b="1">
              <a:solidFill>
                <a:schemeClr val="tx1"/>
              </a:solidFill>
              <a:latin typeface="+mn-lt"/>
              <a:ea typeface="Geneva" charset="0"/>
              <a:cs typeface="Arial" charset="0"/>
            </a:endParaRPr>
          </a:p>
          <a:p>
            <a:pPr marL="285750" indent="-285750">
              <a:lnSpc>
                <a:spcPct val="100000"/>
              </a:lnSpc>
              <a:spcBef>
                <a:spcPts val="800"/>
              </a:spcBef>
              <a:spcAft>
                <a:spcPts val="800"/>
              </a:spcAft>
              <a:buFont typeface="Arial" panose="020B0604020202020204" pitchFamily="34" charset="0"/>
              <a:buChar char="•"/>
            </a:pPr>
            <a:r>
              <a:rPr lang="en-AU" sz="1300">
                <a:solidFill>
                  <a:srgbClr val="0000FF"/>
                </a:solidFill>
                <a:latin typeface="+mn-lt"/>
                <a:ea typeface="Geneva" charset="0"/>
                <a:cs typeface="Arial"/>
                <a:hlinkClick r:id="rId4">
                  <a:extLst>
                    <a:ext uri="{A12FA001-AC4F-418D-AE19-62706E023703}">
                      <ahyp:hlinkClr xmlns:ahyp="http://schemas.microsoft.com/office/drawing/2018/hyperlinkcolor" val="tx"/>
                    </a:ext>
                  </a:extLst>
                </a:hlinkClick>
              </a:rPr>
              <a:t>https://www.orangedoor.vic.gov.au/</a:t>
            </a:r>
            <a:endParaRPr lang="en-AU" sz="1300">
              <a:solidFill>
                <a:srgbClr val="0000FF"/>
              </a:solidFill>
              <a:latin typeface="+mn-lt"/>
              <a:ea typeface="Geneva" charset="0"/>
              <a:cs typeface="Arial"/>
            </a:endParaRPr>
          </a:p>
          <a:p>
            <a:pPr marL="285750" indent="-285750">
              <a:spcBef>
                <a:spcPts val="800"/>
              </a:spcBef>
              <a:spcAft>
                <a:spcPts val="800"/>
              </a:spcAft>
              <a:buFont typeface="Arial" panose="020B0604020202020204" pitchFamily="34" charset="0"/>
              <a:buChar char="•"/>
            </a:pPr>
            <a:r>
              <a:rPr lang="en-AU" sz="1300">
                <a:solidFill>
                  <a:srgbClr val="0000FF"/>
                </a:solidFill>
                <a:hlinkClick r:id="rId5">
                  <a:extLst>
                    <a:ext uri="{A12FA001-AC4F-418D-AE19-62706E023703}">
                      <ahyp:hlinkClr xmlns:ahyp="http://schemas.microsoft.com/office/drawing/2018/hyperlinkcolor" val="tx"/>
                    </a:ext>
                  </a:extLst>
                </a:hlinkClick>
              </a:rPr>
              <a:t>https://www.orangedoor.vic.gov.au/what-is-family-violence</a:t>
            </a:r>
          </a:p>
          <a:p>
            <a:pPr marL="285750" indent="-285750">
              <a:spcBef>
                <a:spcPts val="800"/>
              </a:spcBef>
              <a:spcAft>
                <a:spcPts val="800"/>
              </a:spcAft>
              <a:buFont typeface="Arial" panose="020B0604020202020204" pitchFamily="34" charset="0"/>
              <a:buChar char="•"/>
            </a:pPr>
            <a:r>
              <a:rPr lang="en-AU" sz="1300">
                <a:hlinkClick r:id="rId6"/>
              </a:rPr>
              <a:t>https://www.orangedoor.vic.gov.au/caring-for-children</a:t>
            </a:r>
            <a:endParaRPr lang="en-AU" sz="1300"/>
          </a:p>
        </p:txBody>
      </p:sp>
      <p:sp>
        <p:nvSpPr>
          <p:cNvPr id="4" name="Rectangle 3">
            <a:extLst>
              <a:ext uri="{FF2B5EF4-FFF2-40B4-BE49-F238E27FC236}">
                <a16:creationId xmlns:a16="http://schemas.microsoft.com/office/drawing/2014/main" id="{755F3B1C-E234-A6C5-A270-187F4229D7E0}"/>
              </a:ext>
            </a:extLst>
          </p:cNvPr>
          <p:cNvSpPr/>
          <p:nvPr/>
        </p:nvSpPr>
        <p:spPr>
          <a:xfrm>
            <a:off x="1047965" y="4196693"/>
            <a:ext cx="8991962" cy="251233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spcBef>
                <a:spcPts val="0"/>
              </a:spcBef>
            </a:pPr>
            <a:r>
              <a:rPr lang="en-AU" sz="1300" b="1"/>
              <a:t>Family Violence</a:t>
            </a:r>
            <a:endParaRPr lang="en-AU" sz="1300" b="1">
              <a:solidFill>
                <a:schemeClr val="tx1"/>
              </a:solidFill>
            </a:endParaRPr>
          </a:p>
          <a:p>
            <a:pPr marL="171450" indent="-171450">
              <a:lnSpc>
                <a:spcPct val="150000"/>
              </a:lnSpc>
              <a:spcBef>
                <a:spcPts val="0"/>
              </a:spcBef>
              <a:buFont typeface="Arial"/>
              <a:buChar char="•"/>
            </a:pPr>
            <a:r>
              <a:rPr lang="en-AU" sz="1300">
                <a:solidFill>
                  <a:srgbClr val="0000FF"/>
                </a:solidFill>
                <a:ea typeface="ＭＳ Ｐゴシック"/>
                <a:hlinkClick r:id="rId7">
                  <a:extLst>
                    <a:ext uri="{A12FA001-AC4F-418D-AE19-62706E023703}">
                      <ahyp:hlinkClr xmlns:ahyp="http://schemas.microsoft.com/office/drawing/2018/hyperlinkcolor" val="tx"/>
                    </a:ext>
                  </a:extLst>
                </a:hlinkClick>
              </a:rPr>
              <a:t>Family Violence Information Sharing Scheme | Victorian Government (www.vic.gov.au</a:t>
            </a:r>
            <a:r>
              <a:rPr lang="en-AU" sz="1300" b="0">
                <a:solidFill>
                  <a:srgbClr val="0000FF"/>
                </a:solidFill>
                <a:ea typeface="ＭＳ Ｐゴシック"/>
                <a:hlinkClick r:id="rId7">
                  <a:extLst>
                    <a:ext uri="{A12FA001-AC4F-418D-AE19-62706E023703}">
                      <ahyp:hlinkClr xmlns:ahyp="http://schemas.microsoft.com/office/drawing/2018/hyperlinkcolor" val="tx"/>
                    </a:ext>
                  </a:extLst>
                </a:hlinkClick>
              </a:rPr>
              <a:t>)</a:t>
            </a:r>
            <a:endParaRPr lang="en-AU" sz="1300" b="0">
              <a:solidFill>
                <a:srgbClr val="0000FF"/>
              </a:solidFill>
              <a:ea typeface="ＭＳ Ｐゴシック"/>
            </a:endParaRPr>
          </a:p>
          <a:p>
            <a:pPr marL="176213">
              <a:lnSpc>
                <a:spcPct val="150000"/>
              </a:lnSpc>
              <a:spcBef>
                <a:spcPts val="0"/>
              </a:spcBef>
            </a:pPr>
            <a:r>
              <a:rPr lang="en-AU" sz="1300" b="0">
                <a:solidFill>
                  <a:schemeClr val="tx1"/>
                </a:solidFill>
                <a:ea typeface="ＭＳ Ｐゴシック"/>
              </a:rPr>
              <a:t>https://www.vic.gov.au/family-violence-information-sharing-scheme</a:t>
            </a:r>
          </a:p>
          <a:p>
            <a:pPr marL="176213" lvl="2" indent="-176213" defTabSz="914400">
              <a:lnSpc>
                <a:spcPct val="150000"/>
              </a:lnSpc>
              <a:spcBef>
                <a:spcPts val="0"/>
              </a:spcBef>
              <a:buFont typeface="Arial" panose="05000000000000000000" pitchFamily="2" charset="2"/>
              <a:buChar char="•"/>
            </a:pPr>
            <a:r>
              <a:rPr lang="en-AU" sz="1300" u="sng">
                <a:solidFill>
                  <a:srgbClr val="0000FF"/>
                </a:solidFill>
                <a:latin typeface="Arial"/>
                <a:ea typeface="ＭＳ Ｐゴシック"/>
                <a:cs typeface="Arial"/>
                <a:sym typeface="Arial"/>
                <a:hlinkClick r:id="rId8">
                  <a:extLst>
                    <a:ext uri="{A12FA001-AC4F-418D-AE19-62706E023703}">
                      <ahyp:hlinkClr xmlns:ahyp="http://schemas.microsoft.com/office/drawing/2018/hyperlinkcolor" val="tx"/>
                    </a:ext>
                  </a:extLst>
                </a:hlinkClick>
              </a:rPr>
              <a:t>MARAM Practice Guidance</a:t>
            </a:r>
            <a:endParaRPr lang="en-AU" sz="1300" u="sng">
              <a:solidFill>
                <a:srgbClr val="0000FF"/>
              </a:solidFill>
              <a:latin typeface="Arial"/>
              <a:ea typeface="ＭＳ Ｐゴシック"/>
              <a:cs typeface="Arial"/>
              <a:sym typeface="Arial"/>
            </a:endParaRPr>
          </a:p>
          <a:p>
            <a:pPr marL="176213" lvl="2" defTabSz="914400">
              <a:lnSpc>
                <a:spcPct val="150000"/>
              </a:lnSpc>
              <a:spcBef>
                <a:spcPts val="0"/>
              </a:spcBef>
            </a:pPr>
            <a:r>
              <a:rPr lang="en-AU" sz="1300">
                <a:solidFill>
                  <a:schemeClr val="tx1"/>
                </a:solidFill>
                <a:latin typeface="Arial"/>
                <a:ea typeface="ＭＳ Ｐゴシック"/>
                <a:cs typeface="Arial"/>
                <a:sym typeface="Arial"/>
              </a:rPr>
              <a:t>https://www.vic.gov.au/maram-practice-guides-and-resources</a:t>
            </a:r>
          </a:p>
          <a:p>
            <a:pPr marL="176213" lvl="2" indent="-176213" defTabSz="914400">
              <a:lnSpc>
                <a:spcPct val="150000"/>
              </a:lnSpc>
              <a:spcBef>
                <a:spcPts val="0"/>
              </a:spcBef>
              <a:buFont typeface="Arial" panose="020B0604020202020204" pitchFamily="34" charset="0"/>
              <a:buChar char="•"/>
            </a:pPr>
            <a:r>
              <a:rPr lang="en-AU" sz="1300">
                <a:solidFill>
                  <a:schemeClr val="tx1"/>
                </a:solidFill>
                <a:latin typeface="Arial"/>
                <a:ea typeface="ＭＳ Ｐゴシック"/>
                <a:cs typeface="Arial"/>
                <a:sym typeface="Arial"/>
                <a:hlinkClick r:id="rId9"/>
              </a:rPr>
              <a:t>MARAM and Information Sharing Training </a:t>
            </a:r>
            <a:endParaRPr lang="en-AU" sz="1300">
              <a:solidFill>
                <a:schemeClr val="tx1"/>
              </a:solidFill>
              <a:latin typeface="Arial"/>
              <a:ea typeface="ＭＳ Ｐゴシック"/>
              <a:cs typeface="Arial"/>
              <a:sym typeface="Arial"/>
            </a:endParaRPr>
          </a:p>
          <a:p>
            <a:pPr marL="176213" lvl="2" defTabSz="914400">
              <a:lnSpc>
                <a:spcPct val="150000"/>
              </a:lnSpc>
              <a:spcBef>
                <a:spcPts val="0"/>
              </a:spcBef>
            </a:pPr>
            <a:r>
              <a:rPr lang="en-AU" sz="1300">
                <a:solidFill>
                  <a:schemeClr val="tx1"/>
                </a:solidFill>
                <a:latin typeface="Arial" panose="020B0604020202020204" pitchFamily="34" charset="0"/>
                <a:cs typeface="Arial" panose="020B0604020202020204" pitchFamily="34" charset="0"/>
              </a:rPr>
              <a:t>https://www.vic.gov.au/training-for-information-sharing-and-maram</a:t>
            </a:r>
            <a:endParaRPr lang="en-AU" sz="1300"/>
          </a:p>
        </p:txBody>
      </p:sp>
      <p:sp>
        <p:nvSpPr>
          <p:cNvPr id="8" name="Rectangle 7">
            <a:extLst>
              <a:ext uri="{FF2B5EF4-FFF2-40B4-BE49-F238E27FC236}">
                <a16:creationId xmlns:a16="http://schemas.microsoft.com/office/drawing/2014/main" id="{5AFB74F9-C1AB-C386-E80D-293AE5821C4F}"/>
              </a:ext>
            </a:extLst>
          </p:cNvPr>
          <p:cNvSpPr/>
          <p:nvPr/>
        </p:nvSpPr>
        <p:spPr>
          <a:xfrm>
            <a:off x="1047964" y="1109609"/>
            <a:ext cx="4818538" cy="298210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lvl="2" algn="ctr" defTabSz="914400">
              <a:lnSpc>
                <a:spcPct val="100000"/>
              </a:lnSpc>
              <a:spcBef>
                <a:spcPts val="0"/>
              </a:spcBef>
            </a:pPr>
            <a:r>
              <a:rPr lang="en-AU" sz="1300" b="1">
                <a:solidFill>
                  <a:schemeClr val="tx1"/>
                </a:solidFill>
                <a:ea typeface="ＭＳ Ｐゴシック"/>
              </a:rPr>
              <a:t>Useful DFFH Links</a:t>
            </a:r>
          </a:p>
          <a:p>
            <a:pPr marL="0" lvl="2" algn="ctr" defTabSz="914400">
              <a:lnSpc>
                <a:spcPct val="100000"/>
              </a:lnSpc>
              <a:spcBef>
                <a:spcPts val="0"/>
              </a:spcBef>
            </a:pPr>
            <a:r>
              <a:rPr lang="en-AU" sz="1200" b="1">
                <a:solidFill>
                  <a:schemeClr val="tx1"/>
                </a:solidFill>
                <a:ea typeface="ＭＳ Ｐゴシック"/>
              </a:rPr>
              <a:t> </a:t>
            </a:r>
          </a:p>
          <a:p>
            <a:pPr marL="0" lvl="2" defTabSz="914400">
              <a:lnSpc>
                <a:spcPct val="100000"/>
              </a:lnSpc>
              <a:spcBef>
                <a:spcPts val="0"/>
              </a:spcBef>
            </a:pPr>
            <a:r>
              <a:rPr lang="en-AU" sz="1300" b="1">
                <a:solidFill>
                  <a:schemeClr val="tx1"/>
                </a:solidFill>
                <a:ea typeface="ＭＳ Ｐゴシック"/>
              </a:rPr>
              <a:t>Identifying abuse </a:t>
            </a:r>
          </a:p>
          <a:p>
            <a:pPr marL="171450" lvl="2" indent="-171450" defTabSz="914400">
              <a:spcBef>
                <a:spcPts val="0"/>
              </a:spcBef>
              <a:buFont typeface="Arial" panose="020B0604020202020204" pitchFamily="34" charset="0"/>
              <a:buChar char="•"/>
            </a:pPr>
            <a:r>
              <a:rPr lang="en-AU" sz="1300">
                <a:solidFill>
                  <a:srgbClr val="0000FF"/>
                </a:solidFill>
                <a:ea typeface="+mn-lt"/>
                <a:cs typeface="+mn-lt"/>
                <a:hlinkClick r:id="rId10">
                  <a:extLst>
                    <a:ext uri="{A12FA001-AC4F-418D-AE19-62706E023703}">
                      <ahyp:hlinkClr xmlns:ahyp="http://schemas.microsoft.com/office/drawing/2018/hyperlinkcolor" val="tx"/>
                    </a:ext>
                  </a:extLst>
                </a:hlinkClick>
              </a:rPr>
              <a:t>Identify signs of child abuse | Victorian Government</a:t>
            </a:r>
            <a:endParaRPr lang="en-AU" sz="1300">
              <a:solidFill>
                <a:srgbClr val="0000FF"/>
              </a:solidFill>
              <a:ea typeface="+mn-lt"/>
              <a:cs typeface="+mn-lt"/>
            </a:endParaRPr>
          </a:p>
          <a:p>
            <a:pPr marL="176213" lvl="2" defTabSz="914400">
              <a:spcBef>
                <a:spcPts val="0"/>
              </a:spcBef>
            </a:pPr>
            <a:r>
              <a:rPr lang="en-AU" sz="1300">
                <a:solidFill>
                  <a:schemeClr val="tx1"/>
                </a:solidFill>
                <a:ea typeface="+mn-lt"/>
                <a:cs typeface="+mn-lt"/>
              </a:rPr>
              <a:t>https://www.vic.gov.au/child-protection-early-childhood-protect/identify-signs-child-abuse#neglect</a:t>
            </a:r>
          </a:p>
          <a:p>
            <a:pPr marL="176213" lvl="2" defTabSz="914400">
              <a:spcBef>
                <a:spcPts val="0"/>
              </a:spcBef>
            </a:pPr>
            <a:endParaRPr lang="en-AU" sz="1300">
              <a:solidFill>
                <a:schemeClr val="tx1"/>
              </a:solidFill>
              <a:ea typeface="+mn-lt"/>
              <a:cs typeface="+mn-lt"/>
            </a:endParaRPr>
          </a:p>
          <a:p>
            <a:pPr marL="0" lvl="2" defTabSz="914400">
              <a:spcBef>
                <a:spcPts val="0"/>
              </a:spcBef>
            </a:pPr>
            <a:r>
              <a:rPr lang="en-AU" sz="1300" b="1">
                <a:solidFill>
                  <a:schemeClr val="tx1"/>
                </a:solidFill>
                <a:ea typeface="+mn-lt"/>
                <a:cs typeface="+mn-lt"/>
              </a:rPr>
              <a:t>Reporting abuse</a:t>
            </a:r>
          </a:p>
          <a:p>
            <a:pPr marL="176213" lvl="2" indent="-176213" defTabSz="914400">
              <a:lnSpc>
                <a:spcPct val="100000"/>
              </a:lnSpc>
              <a:spcBef>
                <a:spcPts val="0"/>
              </a:spcBef>
              <a:buFont typeface="Arial" panose="020B0604020202020204" pitchFamily="34" charset="0"/>
              <a:buChar char="•"/>
            </a:pPr>
            <a:r>
              <a:rPr lang="en-AU" sz="1300">
                <a:solidFill>
                  <a:schemeClr val="tx1"/>
                </a:solidFill>
                <a:ea typeface="ＭＳ Ｐゴシック"/>
              </a:rPr>
              <a:t>https://services.dffh.vic.gov.au/reporting-child-abuse</a:t>
            </a:r>
            <a:endParaRPr lang="en-AU" sz="1300">
              <a:solidFill>
                <a:schemeClr val="tx1"/>
              </a:solidFill>
              <a:ea typeface="ＭＳ Ｐゴシック"/>
              <a:cs typeface="Arial" charset="0"/>
            </a:endParaRPr>
          </a:p>
          <a:p>
            <a:pPr marL="176213" lvl="1" indent="-176213">
              <a:buFont typeface="Arial" panose="020B0604020202020204" pitchFamily="34" charset="0"/>
              <a:buChar char="•"/>
            </a:pPr>
            <a:r>
              <a:rPr lang="en-AU" sz="1300">
                <a:solidFill>
                  <a:schemeClr val="tx1"/>
                </a:solidFill>
                <a:ea typeface="ＭＳ Ｐゴシック"/>
                <a:cs typeface="Arial"/>
              </a:rPr>
              <a:t>https://providers.dffh.vic.gov.au/making-report-child-protection</a:t>
            </a:r>
          </a:p>
          <a:p>
            <a:pPr>
              <a:lnSpc>
                <a:spcPct val="100000"/>
              </a:lnSpc>
            </a:pPr>
            <a:endParaRPr lang="en-AU" sz="1300" b="1">
              <a:solidFill>
                <a:srgbClr val="000000"/>
              </a:solidFill>
              <a:ea typeface="ＭＳ Ｐゴシック"/>
              <a:cs typeface="Arial"/>
            </a:endParaRPr>
          </a:p>
          <a:p>
            <a:pPr>
              <a:lnSpc>
                <a:spcPct val="100000"/>
              </a:lnSpc>
            </a:pPr>
            <a:r>
              <a:rPr lang="en-AU" sz="1300" b="1">
                <a:solidFill>
                  <a:schemeClr val="tx1"/>
                </a:solidFill>
                <a:ea typeface="Geneva" charset="0"/>
                <a:cs typeface="Arial"/>
              </a:rPr>
              <a:t>Mandatory reporting </a:t>
            </a:r>
          </a:p>
          <a:p>
            <a:pPr marL="171450" indent="-171450">
              <a:lnSpc>
                <a:spcPct val="100000"/>
              </a:lnSpc>
              <a:buFont typeface="Arial" panose="020B0604020202020204" pitchFamily="34" charset="0"/>
              <a:buChar char="•"/>
            </a:pPr>
            <a:r>
              <a:rPr lang="en-AU" sz="1300">
                <a:solidFill>
                  <a:schemeClr val="tx1"/>
                </a:solidFill>
                <a:ea typeface="Geneva" charset="0"/>
                <a:cs typeface="Arial"/>
              </a:rPr>
              <a:t>https://providers.dffh.vic.gov.au/mandatory-reporting</a:t>
            </a:r>
          </a:p>
        </p:txBody>
      </p:sp>
    </p:spTree>
    <p:extLst>
      <p:ext uri="{BB962C8B-B14F-4D97-AF65-F5344CB8AC3E}">
        <p14:creationId xmlns:p14="http://schemas.microsoft.com/office/powerpoint/2010/main" val="86073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110C7F07-D431-FDDA-1AC5-EFCC9E3EA6ED}"/>
              </a:ext>
            </a:extLst>
          </p:cNvPr>
          <p:cNvGraphicFramePr/>
          <p:nvPr>
            <p:extLst>
              <p:ext uri="{D42A27DB-BD31-4B8C-83A1-F6EECF244321}">
                <p14:modId xmlns:p14="http://schemas.microsoft.com/office/powerpoint/2010/main" val="3175357158"/>
              </p:ext>
            </p:extLst>
          </p:nvPr>
        </p:nvGraphicFramePr>
        <p:xfrm>
          <a:off x="1767828" y="893433"/>
          <a:ext cx="8607508" cy="5958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F116638-C4B0-D0EF-71D6-2C29AF8757E5}"/>
              </a:ext>
            </a:extLst>
          </p:cNvPr>
          <p:cNvSpPr>
            <a:spLocks noGrp="1"/>
          </p:cNvSpPr>
          <p:nvPr>
            <p:ph type="title"/>
          </p:nvPr>
        </p:nvSpPr>
        <p:spPr/>
        <p:txBody>
          <a:bodyPr/>
          <a:lstStyle/>
          <a:p>
            <a:r>
              <a:rPr lang="en-AU">
                <a:solidFill>
                  <a:schemeClr val="tx1"/>
                </a:solidFill>
                <a:ea typeface="ＭＳ Ｐゴシック"/>
              </a:rPr>
              <a:t>Victoria's service continuum</a:t>
            </a:r>
            <a:endParaRPr lang="en-US">
              <a:solidFill>
                <a:schemeClr val="tx1"/>
              </a:solidFill>
            </a:endParaRPr>
          </a:p>
        </p:txBody>
      </p:sp>
      <p:sp>
        <p:nvSpPr>
          <p:cNvPr id="3" name="Content Placeholder 2">
            <a:extLst>
              <a:ext uri="{FF2B5EF4-FFF2-40B4-BE49-F238E27FC236}">
                <a16:creationId xmlns:a16="http://schemas.microsoft.com/office/drawing/2014/main" id="{539C6E63-1B58-CF04-3E65-4EF897824334}"/>
              </a:ext>
            </a:extLst>
          </p:cNvPr>
          <p:cNvSpPr>
            <a:spLocks noGrp="1"/>
          </p:cNvSpPr>
          <p:nvPr>
            <p:ph idx="1"/>
          </p:nvPr>
        </p:nvSpPr>
        <p:spPr/>
        <p:txBody>
          <a:bodyPr/>
          <a:lstStyle/>
          <a:p>
            <a:r>
              <a:rPr lang="en-AU" b="0" i="0">
                <a:solidFill>
                  <a:srgbClr val="000000"/>
                </a:solidFill>
                <a:effectLst/>
                <a:latin typeface="Times New Roman" panose="02020603050405020304" pitchFamily="18" charset="0"/>
              </a:rPr>
              <a:t>  </a:t>
            </a:r>
          </a:p>
          <a:p>
            <a:endParaRPr lang="en-AU"/>
          </a:p>
        </p:txBody>
      </p:sp>
      <p:sp>
        <p:nvSpPr>
          <p:cNvPr id="4" name="TextBox 3">
            <a:extLst>
              <a:ext uri="{FF2B5EF4-FFF2-40B4-BE49-F238E27FC236}">
                <a16:creationId xmlns:a16="http://schemas.microsoft.com/office/drawing/2014/main" id="{B4643BA3-5660-76DA-0C5C-372755DFE9E4}"/>
              </a:ext>
            </a:extLst>
          </p:cNvPr>
          <p:cNvSpPr txBox="1"/>
          <p:nvPr/>
        </p:nvSpPr>
        <p:spPr>
          <a:xfrm>
            <a:off x="1093419" y="5641255"/>
            <a:ext cx="3362400" cy="400110"/>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algn="ctr"/>
            <a:r>
              <a:rPr lang="en-AU" sz="2000" b="1">
                <a:latin typeface="Arial"/>
                <a:ea typeface="ＭＳ Ｐゴシック"/>
                <a:cs typeface="Arial"/>
              </a:rPr>
              <a:t>Universal Services</a:t>
            </a:r>
          </a:p>
        </p:txBody>
      </p:sp>
      <p:sp>
        <p:nvSpPr>
          <p:cNvPr id="5" name="TextBox 4">
            <a:extLst>
              <a:ext uri="{FF2B5EF4-FFF2-40B4-BE49-F238E27FC236}">
                <a16:creationId xmlns:a16="http://schemas.microsoft.com/office/drawing/2014/main" id="{CC8BFEC1-9192-FFC7-161C-5AC9DE7B6345}"/>
              </a:ext>
            </a:extLst>
          </p:cNvPr>
          <p:cNvSpPr txBox="1"/>
          <p:nvPr/>
        </p:nvSpPr>
        <p:spPr>
          <a:xfrm>
            <a:off x="1093419" y="3669694"/>
            <a:ext cx="3362400" cy="400110"/>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defPPr>
              <a:defRPr lang="en-AU"/>
            </a:defPPr>
            <a:lvl1pPr algn="ctr">
              <a:defRPr sz="2000" b="1">
                <a:solidFill>
                  <a:schemeClr val="tx1"/>
                </a:solidFill>
                <a:latin typeface="Arial"/>
                <a:ea typeface="ＭＳ Ｐゴシック"/>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a:t>Secondary Services</a:t>
            </a:r>
          </a:p>
        </p:txBody>
      </p:sp>
      <p:sp>
        <p:nvSpPr>
          <p:cNvPr id="6" name="TextBox 5">
            <a:extLst>
              <a:ext uri="{FF2B5EF4-FFF2-40B4-BE49-F238E27FC236}">
                <a16:creationId xmlns:a16="http://schemas.microsoft.com/office/drawing/2014/main" id="{2350B503-D14A-8E5B-DC57-7AD386773858}"/>
              </a:ext>
            </a:extLst>
          </p:cNvPr>
          <p:cNvSpPr txBox="1"/>
          <p:nvPr/>
        </p:nvSpPr>
        <p:spPr>
          <a:xfrm>
            <a:off x="1093419" y="1906728"/>
            <a:ext cx="3362037" cy="400110"/>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defPPr>
              <a:defRPr lang="en-AU"/>
            </a:defPPr>
            <a:lvl1pPr algn="ctr">
              <a:defRPr sz="2000" b="1">
                <a:solidFill>
                  <a:schemeClr val="lt1"/>
                </a:solidFill>
                <a:latin typeface="Arial"/>
                <a:ea typeface="ＭＳ Ｐゴシック"/>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a:solidFill>
                  <a:schemeClr val="tx1"/>
                </a:solidFill>
              </a:rPr>
              <a:t>Tertiary Services</a:t>
            </a:r>
          </a:p>
        </p:txBody>
      </p:sp>
      <p:sp>
        <p:nvSpPr>
          <p:cNvPr id="10" name="TextBox 9">
            <a:extLst>
              <a:ext uri="{FF2B5EF4-FFF2-40B4-BE49-F238E27FC236}">
                <a16:creationId xmlns:a16="http://schemas.microsoft.com/office/drawing/2014/main" id="{01F1B89C-32FD-07D1-B710-1A7A087BC5EA}"/>
              </a:ext>
            </a:extLst>
          </p:cNvPr>
          <p:cNvSpPr txBox="1"/>
          <p:nvPr/>
        </p:nvSpPr>
        <p:spPr>
          <a:xfrm rot="3216947">
            <a:off x="5045156" y="3531787"/>
            <a:ext cx="7027252" cy="672525"/>
          </a:xfrm>
          <a:prstGeom prst="leftRightArrow">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algn="ctr"/>
            <a:r>
              <a:rPr lang="en-AU" sz="1600" b="1">
                <a:latin typeface="Arial"/>
                <a:ea typeface="ＭＳ Ｐゴシック"/>
                <a:cs typeface="Arial"/>
              </a:rPr>
              <a:t>Protecting children is everyone’s responsibility</a:t>
            </a:r>
          </a:p>
        </p:txBody>
      </p:sp>
    </p:spTree>
    <p:extLst>
      <p:ext uri="{BB962C8B-B14F-4D97-AF65-F5344CB8AC3E}">
        <p14:creationId xmlns:p14="http://schemas.microsoft.com/office/powerpoint/2010/main" val="235808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88BC-02FD-E6A7-A546-61A5FE3C4995}"/>
              </a:ext>
            </a:extLst>
          </p:cNvPr>
          <p:cNvSpPr>
            <a:spLocks noGrp="1"/>
          </p:cNvSpPr>
          <p:nvPr>
            <p:ph type="ctrTitle"/>
          </p:nvPr>
        </p:nvSpPr>
        <p:spPr/>
        <p:txBody>
          <a:bodyPr/>
          <a:lstStyle/>
          <a:p>
            <a:pPr algn="ctr">
              <a:spcBef>
                <a:spcPts val="800"/>
              </a:spcBef>
              <a:spcAft>
                <a:spcPts val="800"/>
              </a:spcAft>
            </a:pPr>
            <a:endParaRPr lang="en-AU" sz="6000" b="0">
              <a:solidFill>
                <a:srgbClr val="F79646"/>
              </a:solidFill>
            </a:endParaRPr>
          </a:p>
          <a:p>
            <a:pPr algn="ctr">
              <a:spcBef>
                <a:spcPts val="800"/>
              </a:spcBef>
              <a:spcAft>
                <a:spcPts val="800"/>
              </a:spcAft>
            </a:pPr>
            <a:endParaRPr lang="en-AU" sz="3200">
              <a:solidFill>
                <a:schemeClr val="tx1"/>
              </a:solidFill>
            </a:endParaRPr>
          </a:p>
          <a:p>
            <a:pPr algn="ctr">
              <a:spcBef>
                <a:spcPts val="800"/>
              </a:spcBef>
              <a:spcAft>
                <a:spcPts val="800"/>
              </a:spcAft>
            </a:pPr>
            <a:endParaRPr lang="en-AU" sz="3200">
              <a:solidFill>
                <a:schemeClr val="tx1"/>
              </a:solidFill>
            </a:endParaRPr>
          </a:p>
        </p:txBody>
      </p:sp>
      <p:sp>
        <p:nvSpPr>
          <p:cNvPr id="3" name="Content Placeholder 2">
            <a:extLst>
              <a:ext uri="{FF2B5EF4-FFF2-40B4-BE49-F238E27FC236}">
                <a16:creationId xmlns:a16="http://schemas.microsoft.com/office/drawing/2014/main" id="{AB1F053C-C7C6-9EDB-246E-3B045E875330}"/>
              </a:ext>
            </a:extLst>
          </p:cNvPr>
          <p:cNvSpPr>
            <a:spLocks noGrp="1"/>
          </p:cNvSpPr>
          <p:nvPr>
            <p:ph type="subTitle" idx="1"/>
          </p:nvPr>
        </p:nvSpPr>
        <p:spPr/>
        <p:txBody>
          <a:bodyPr/>
          <a:lstStyle/>
          <a:p>
            <a:pPr algn="ctr"/>
            <a:endParaRPr lang="en-AU" sz="6000">
              <a:solidFill>
                <a:schemeClr val="accent6"/>
              </a:solidFill>
            </a:endParaRPr>
          </a:p>
          <a:p>
            <a:pPr algn="ctr"/>
            <a:endParaRPr lang="en-AU" sz="3200">
              <a:solidFill>
                <a:schemeClr val="tx1"/>
              </a:solidFill>
            </a:endParaRPr>
          </a:p>
        </p:txBody>
      </p:sp>
      <p:sp>
        <p:nvSpPr>
          <p:cNvPr id="4" name="Title 4">
            <a:extLst>
              <a:ext uri="{FF2B5EF4-FFF2-40B4-BE49-F238E27FC236}">
                <a16:creationId xmlns:a16="http://schemas.microsoft.com/office/drawing/2014/main" id="{3BB5C44B-E513-988C-822D-1AFB14EAC131}"/>
              </a:ext>
            </a:extLst>
          </p:cNvPr>
          <p:cNvSpPr txBox="1">
            <a:spLocks/>
          </p:cNvSpPr>
          <p:nvPr/>
        </p:nvSpPr>
        <p:spPr bwMode="auto">
          <a:xfrm>
            <a:off x="1459294" y="1139163"/>
            <a:ext cx="8585068" cy="1890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609585" rtl="0" eaLnBrk="1" fontAlgn="base" hangingPunct="1">
              <a:spcBef>
                <a:spcPct val="0"/>
              </a:spcBef>
              <a:spcAft>
                <a:spcPct val="0"/>
              </a:spcAft>
              <a:defRPr sz="3200" b="1" kern="1200" baseline="0">
                <a:solidFill>
                  <a:srgbClr val="201547"/>
                </a:solidFill>
                <a:latin typeface="Arial"/>
                <a:ea typeface="ＭＳ Ｐゴシック" charset="0"/>
                <a:cs typeface="Arial"/>
              </a:defRPr>
            </a:lvl1pPr>
            <a:lvl2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2pPr>
            <a:lvl3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3pPr>
            <a:lvl4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4pPr>
            <a:lvl5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5pPr>
            <a:lvl6pPr marL="609585"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6pPr>
            <a:lvl7pPr marL="1219170"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7pPr>
            <a:lvl8pPr marL="1828754"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8pPr>
            <a:lvl9pPr marL="2438339"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9pPr>
          </a:lstStyle>
          <a:p>
            <a:r>
              <a:rPr lang="en-AU">
                <a:solidFill>
                  <a:schemeClr val="tx1"/>
                </a:solidFill>
                <a:ea typeface="ＭＳ Ｐゴシック"/>
              </a:rPr>
              <a:t>The Orange Door network</a:t>
            </a:r>
            <a:endParaRPr lang="en-AU"/>
          </a:p>
        </p:txBody>
      </p:sp>
    </p:spTree>
    <p:extLst>
      <p:ext uri="{BB962C8B-B14F-4D97-AF65-F5344CB8AC3E}">
        <p14:creationId xmlns:p14="http://schemas.microsoft.com/office/powerpoint/2010/main" val="303260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E5F08-6C89-75C2-AC78-906D534CA1E8}"/>
              </a:ext>
            </a:extLst>
          </p:cNvPr>
          <p:cNvSpPr>
            <a:spLocks noGrp="1"/>
          </p:cNvSpPr>
          <p:nvPr>
            <p:ph type="title"/>
          </p:nvPr>
        </p:nvSpPr>
        <p:spPr/>
        <p:txBody>
          <a:bodyPr/>
          <a:lstStyle/>
          <a:p>
            <a:r>
              <a:rPr lang="en-AU">
                <a:solidFill>
                  <a:schemeClr val="tx1"/>
                </a:solidFill>
              </a:rPr>
              <a:t>About The Orange Door network</a:t>
            </a:r>
          </a:p>
        </p:txBody>
      </p:sp>
      <p:sp>
        <p:nvSpPr>
          <p:cNvPr id="4" name="Rectangle 3">
            <a:extLst>
              <a:ext uri="{FF2B5EF4-FFF2-40B4-BE49-F238E27FC236}">
                <a16:creationId xmlns:a16="http://schemas.microsoft.com/office/drawing/2014/main" id="{799B812D-7C8A-D07E-01BC-929D849DF403}"/>
              </a:ext>
            </a:extLst>
          </p:cNvPr>
          <p:cNvSpPr/>
          <p:nvPr/>
        </p:nvSpPr>
        <p:spPr>
          <a:xfrm>
            <a:off x="123626" y="1116458"/>
            <a:ext cx="11603775" cy="54962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50000"/>
              </a:lnSpc>
              <a:spcBef>
                <a:spcPts val="0"/>
              </a:spcBef>
              <a:spcAft>
                <a:spcPts val="0"/>
              </a:spcAft>
              <a:buFont typeface="Arial" panose="020B0604020202020204" pitchFamily="34" charset="0"/>
              <a:buChar char="•"/>
            </a:pPr>
            <a:r>
              <a:rPr lang="en-AU" sz="1700">
                <a:effectLst/>
                <a:latin typeface="Arial" panose="020B0604020202020204" pitchFamily="34" charset="0"/>
                <a:ea typeface="Calibri" panose="020F0502020204030204" pitchFamily="34" charset="0"/>
              </a:rPr>
              <a:t>The Orange Door network is the statewide intake and assessment service in each DFFH area for families needing support with the wellbeing of their children and young people as well as people who are impacted by family violence.</a:t>
            </a:r>
          </a:p>
          <a:p>
            <a:pPr marL="285750" indent="-285750">
              <a:lnSpc>
                <a:spcPct val="150000"/>
              </a:lnSpc>
              <a:spcBef>
                <a:spcPts val="0"/>
              </a:spcBef>
              <a:spcAft>
                <a:spcPts val="0"/>
              </a:spcAft>
              <a:buFont typeface="Arial" panose="020B0604020202020204" pitchFamily="34" charset="0"/>
              <a:buChar char="•"/>
            </a:pPr>
            <a:r>
              <a:rPr lang="en-AU" sz="1700">
                <a:latin typeface="Arial" panose="020B0604020202020204" pitchFamily="34" charset="0"/>
              </a:rPr>
              <a:t>The Orange Door network also engages with people who use family violence to respond to the risk they pose and connect them with services to address their behaviour. </a:t>
            </a:r>
          </a:p>
          <a:p>
            <a:pPr marL="285750" indent="-285750">
              <a:lnSpc>
                <a:spcPct val="150000"/>
              </a:lnSpc>
              <a:spcBef>
                <a:spcPts val="0"/>
              </a:spcBef>
              <a:spcAft>
                <a:spcPts val="0"/>
              </a:spcAft>
              <a:buFont typeface="Arial" panose="020B0604020202020204" pitchFamily="34" charset="0"/>
              <a:buChar char="•"/>
            </a:pPr>
            <a:r>
              <a:rPr lang="en-AU" sz="1700">
                <a:latin typeface="Arial" panose="020B0604020202020204" pitchFamily="34" charset="0"/>
              </a:rPr>
              <a:t>The Orange Door network draws on the expertise of an inter-disciplinary team via community service organisations (family violence, family services and aboriginal services) to work with people and families to assess their risk and needs. Community Based Child Protection works in each Orange Door to provide advice relating to children and young people’s risk. </a:t>
            </a:r>
          </a:p>
          <a:p>
            <a:pPr marL="285750" indent="-285750">
              <a:lnSpc>
                <a:spcPct val="150000"/>
              </a:lnSpc>
              <a:spcBef>
                <a:spcPts val="0"/>
              </a:spcBef>
              <a:spcAft>
                <a:spcPts val="0"/>
              </a:spcAft>
              <a:buFont typeface="Arial" panose="020B0604020202020204" pitchFamily="34" charset="0"/>
              <a:buChar char="•"/>
            </a:pPr>
            <a:r>
              <a:rPr lang="en-AU" sz="1700">
                <a:latin typeface="Arial" panose="020B0604020202020204" pitchFamily="34" charset="0"/>
              </a:rPr>
              <a:t>The Orange Door aims to ensure there is no wrong door to accessing high quality, consistent and effective support. </a:t>
            </a:r>
          </a:p>
          <a:p>
            <a:pPr marL="285750" indent="-285750">
              <a:lnSpc>
                <a:spcPct val="150000"/>
              </a:lnSpc>
              <a:spcBef>
                <a:spcPts val="0"/>
              </a:spcBef>
              <a:spcAft>
                <a:spcPts val="0"/>
              </a:spcAft>
              <a:buFont typeface="Arial" panose="020B0604020202020204" pitchFamily="34" charset="0"/>
              <a:buChar char="•"/>
            </a:pPr>
            <a:r>
              <a:rPr lang="en-AU" sz="1700">
                <a:latin typeface="Arial" panose="020B0604020202020204" pitchFamily="34" charset="0"/>
              </a:rPr>
              <a:t>Following assessment and planning by The Orange Door, children, young people, families and adults are given comprehensive, tailored advice about supports and services that are available to assist each individual. People are then supported to connect with the assistance they choose.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Bef>
                <a:spcPts val="0"/>
              </a:spcBef>
              <a:spcAft>
                <a:spcPts val="0"/>
              </a:spcAft>
              <a:buFont typeface="Arial" panose="020B0604020202020204" pitchFamily="34" charset="0"/>
              <a:buChar char="•"/>
            </a:pPr>
            <a:endParaRPr lang="en-AU" sz="1600">
              <a:latin typeface="Arial" panose="020B0604020202020204" pitchFamily="34" charset="0"/>
            </a:endParaRPr>
          </a:p>
        </p:txBody>
      </p:sp>
    </p:spTree>
    <p:extLst>
      <p:ext uri="{BB962C8B-B14F-4D97-AF65-F5344CB8AC3E}">
        <p14:creationId xmlns:p14="http://schemas.microsoft.com/office/powerpoint/2010/main" val="2537365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E5F08-6C89-75C2-AC78-906D534CA1E8}"/>
              </a:ext>
            </a:extLst>
          </p:cNvPr>
          <p:cNvSpPr>
            <a:spLocks noGrp="1"/>
          </p:cNvSpPr>
          <p:nvPr>
            <p:ph type="title"/>
          </p:nvPr>
        </p:nvSpPr>
        <p:spPr/>
        <p:txBody>
          <a:bodyPr/>
          <a:lstStyle/>
          <a:p>
            <a:r>
              <a:rPr lang="en-AU">
                <a:solidFill>
                  <a:schemeClr val="tx1"/>
                </a:solidFill>
              </a:rPr>
              <a:t>The Orange Door response</a:t>
            </a:r>
          </a:p>
        </p:txBody>
      </p:sp>
      <p:sp>
        <p:nvSpPr>
          <p:cNvPr id="3" name="Rectangle 2">
            <a:extLst>
              <a:ext uri="{FF2B5EF4-FFF2-40B4-BE49-F238E27FC236}">
                <a16:creationId xmlns:a16="http://schemas.microsoft.com/office/drawing/2014/main" id="{F3020BA5-744E-379F-B21C-63E5AD603019}"/>
              </a:ext>
            </a:extLst>
          </p:cNvPr>
          <p:cNvSpPr/>
          <p:nvPr/>
        </p:nvSpPr>
        <p:spPr>
          <a:xfrm>
            <a:off x="118449" y="1116459"/>
            <a:ext cx="11916792" cy="54962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spcBef>
                <a:spcPts val="0"/>
              </a:spcBef>
              <a:spcAft>
                <a:spcPts val="0"/>
              </a:spcAft>
            </a:pPr>
            <a:r>
              <a:rPr lang="en-AU" sz="1700">
                <a:solidFill>
                  <a:srgbClr val="000000"/>
                </a:solidFill>
                <a:effectLst/>
                <a:latin typeface="Arial" panose="020B0604020202020204" pitchFamily="34" charset="0"/>
                <a:ea typeface="Calibri" panose="020F0502020204030204" pitchFamily="34" charset="0"/>
              </a:rPr>
              <a:t>The Orange Door provides:</a:t>
            </a:r>
          </a:p>
          <a:p>
            <a:pPr marL="342900" indent="-342900">
              <a:lnSpc>
                <a:spcPct val="150000"/>
              </a:lnSpc>
              <a:spcBef>
                <a:spcPts val="0"/>
              </a:spcBef>
              <a:spcAft>
                <a:spcPts val="0"/>
              </a:spcAft>
              <a:buFont typeface="Wingdings" panose="05000000000000000000" pitchFamily="2" charset="2"/>
              <a:buChar char="ü"/>
            </a:pPr>
            <a:r>
              <a:rPr lang="en-AU" sz="1700">
                <a:solidFill>
                  <a:srgbClr val="000000"/>
                </a:solidFill>
                <a:effectLst/>
                <a:latin typeface="Arial" panose="020B0604020202020204" pitchFamily="34" charset="0"/>
                <a:ea typeface="Calibri" panose="020F0502020204030204" pitchFamily="34" charset="0"/>
              </a:rPr>
              <a:t>screening via information gathering</a:t>
            </a:r>
          </a:p>
          <a:p>
            <a:pPr marL="342900" indent="-342900">
              <a:lnSpc>
                <a:spcPct val="150000"/>
              </a:lnSpc>
              <a:spcBef>
                <a:spcPts val="0"/>
              </a:spcBef>
              <a:spcAft>
                <a:spcPts val="0"/>
              </a:spcAft>
              <a:buFont typeface="Wingdings" panose="05000000000000000000" pitchFamily="2" charset="2"/>
              <a:buChar char="ü"/>
            </a:pPr>
            <a:r>
              <a:rPr lang="en-AU" sz="1700">
                <a:solidFill>
                  <a:srgbClr val="000000"/>
                </a:solidFill>
                <a:effectLst/>
                <a:latin typeface="Arial" panose="020B0604020202020204" pitchFamily="34" charset="0"/>
                <a:ea typeface="Calibri" panose="020F0502020204030204" pitchFamily="34" charset="0"/>
              </a:rPr>
              <a:t>identification of primary needs</a:t>
            </a:r>
          </a:p>
          <a:p>
            <a:pPr marL="342900" indent="-342900">
              <a:lnSpc>
                <a:spcPct val="150000"/>
              </a:lnSpc>
              <a:spcBef>
                <a:spcPts val="0"/>
              </a:spcBef>
              <a:spcAft>
                <a:spcPts val="0"/>
              </a:spcAft>
              <a:buFont typeface="Wingdings" panose="05000000000000000000" pitchFamily="2" charset="2"/>
              <a:buChar char="ü"/>
            </a:pPr>
            <a:r>
              <a:rPr lang="en-AU" sz="1700">
                <a:solidFill>
                  <a:srgbClr val="000000"/>
                </a:solidFill>
                <a:effectLst/>
                <a:latin typeface="Arial" panose="020B0604020202020204" pitchFamily="34" charset="0"/>
                <a:ea typeface="Calibri" panose="020F0502020204030204" pitchFamily="34" charset="0"/>
              </a:rPr>
              <a:t>triage for urgency and priority</a:t>
            </a:r>
          </a:p>
          <a:p>
            <a:pPr marL="342900" indent="-342900">
              <a:lnSpc>
                <a:spcPct val="150000"/>
              </a:lnSpc>
              <a:spcBef>
                <a:spcPts val="0"/>
              </a:spcBef>
              <a:spcAft>
                <a:spcPts val="0"/>
              </a:spcAft>
              <a:buFont typeface="Wingdings" panose="05000000000000000000" pitchFamily="2" charset="2"/>
              <a:buChar char="ü"/>
            </a:pPr>
            <a:r>
              <a:rPr lang="en-AU" sz="1700">
                <a:effectLst/>
                <a:latin typeface="Arial" panose="020B0604020202020204" pitchFamily="34" charset="0"/>
                <a:ea typeface="Calibri" panose="020F0502020204030204" pitchFamily="34" charset="0"/>
              </a:rPr>
              <a:t>secondary consultations, including to schools/healthcare providers/third parties, to provide valuable family violence expertise and support to assess and manage family violence risk and child and young person wellbeing.</a:t>
            </a:r>
          </a:p>
          <a:p>
            <a:pPr>
              <a:lnSpc>
                <a:spcPct val="150000"/>
              </a:lnSpc>
              <a:spcBef>
                <a:spcPts val="0"/>
              </a:spcBef>
              <a:spcAft>
                <a:spcPts val="0"/>
              </a:spcAft>
            </a:pPr>
            <a:r>
              <a:rPr lang="en-AU" sz="1700">
                <a:solidFill>
                  <a:srgbClr val="000000"/>
                </a:solidFill>
                <a:effectLst/>
                <a:latin typeface="Arial" panose="020B0604020202020204" pitchFamily="34" charset="0"/>
                <a:ea typeface="Calibri" panose="020F0502020204030204" pitchFamily="34" charset="0"/>
              </a:rPr>
              <a:t>The Orange Door response includes (as required):</a:t>
            </a:r>
          </a:p>
          <a:p>
            <a:pPr marL="342900" indent="-342900">
              <a:lnSpc>
                <a:spcPct val="150000"/>
              </a:lnSpc>
              <a:spcBef>
                <a:spcPts val="0"/>
              </a:spcBef>
              <a:spcAft>
                <a:spcPts val="0"/>
              </a:spcAft>
              <a:buFont typeface="Wingdings" panose="05000000000000000000" pitchFamily="2" charset="2"/>
              <a:buChar char="ü"/>
            </a:pPr>
            <a:r>
              <a:rPr lang="en-AU" sz="1700">
                <a:solidFill>
                  <a:srgbClr val="000000"/>
                </a:solidFill>
                <a:effectLst/>
                <a:latin typeface="Arial" panose="020B0604020202020204" pitchFamily="34" charset="0"/>
                <a:ea typeface="Calibri" panose="020F0502020204030204" pitchFamily="34" charset="0"/>
              </a:rPr>
              <a:t>crisis responses including brokerage </a:t>
            </a:r>
          </a:p>
          <a:p>
            <a:pPr marL="342900" indent="-342900">
              <a:lnSpc>
                <a:spcPct val="150000"/>
              </a:lnSpc>
              <a:spcBef>
                <a:spcPts val="0"/>
              </a:spcBef>
              <a:spcAft>
                <a:spcPts val="0"/>
              </a:spcAft>
              <a:buFont typeface="Wingdings" panose="05000000000000000000" pitchFamily="2" charset="2"/>
              <a:buChar char="ü"/>
            </a:pPr>
            <a:r>
              <a:rPr lang="en-AU" sz="1700">
                <a:solidFill>
                  <a:srgbClr val="000000"/>
                </a:solidFill>
                <a:effectLst/>
                <a:latin typeface="Arial" panose="020B0604020202020204" pitchFamily="34" charset="0"/>
                <a:ea typeface="Calibri" panose="020F0502020204030204" pitchFamily="34" charset="0"/>
              </a:rPr>
              <a:t>risk and wellbeing assessment and management (including safety planning)</a:t>
            </a:r>
          </a:p>
          <a:p>
            <a:pPr marL="342900" indent="-342900">
              <a:lnSpc>
                <a:spcPct val="150000"/>
              </a:lnSpc>
              <a:spcBef>
                <a:spcPts val="0"/>
              </a:spcBef>
              <a:spcAft>
                <a:spcPts val="0"/>
              </a:spcAft>
              <a:buFont typeface="Wingdings" panose="05000000000000000000" pitchFamily="2" charset="2"/>
              <a:buChar char="ü"/>
            </a:pPr>
            <a:r>
              <a:rPr lang="en-AU" sz="1700">
                <a:solidFill>
                  <a:srgbClr val="000000"/>
                </a:solidFill>
                <a:effectLst/>
                <a:latin typeface="Arial" panose="020B0604020202020204" pitchFamily="34" charset="0"/>
                <a:ea typeface="Calibri" panose="020F0502020204030204" pitchFamily="34" charset="0"/>
              </a:rPr>
              <a:t>needs assessment </a:t>
            </a:r>
          </a:p>
          <a:p>
            <a:pPr marL="342900" indent="-342900">
              <a:lnSpc>
                <a:spcPct val="150000"/>
              </a:lnSpc>
              <a:spcBef>
                <a:spcPts val="0"/>
              </a:spcBef>
              <a:spcAft>
                <a:spcPts val="0"/>
              </a:spcAft>
              <a:buFont typeface="Wingdings" panose="05000000000000000000" pitchFamily="2" charset="2"/>
              <a:buChar char="ü"/>
            </a:pPr>
            <a:r>
              <a:rPr lang="en-AU" sz="1700">
                <a:solidFill>
                  <a:srgbClr val="000000"/>
                </a:solidFill>
                <a:effectLst/>
                <a:latin typeface="Arial" panose="020B0604020202020204" pitchFamily="34" charset="0"/>
                <a:ea typeface="Calibri" panose="020F0502020204030204" pitchFamily="34" charset="0"/>
              </a:rPr>
              <a:t>service planning </a:t>
            </a:r>
          </a:p>
          <a:p>
            <a:pPr marL="342900" indent="-342900">
              <a:lnSpc>
                <a:spcPct val="150000"/>
              </a:lnSpc>
              <a:spcBef>
                <a:spcPts val="0"/>
              </a:spcBef>
              <a:spcAft>
                <a:spcPts val="0"/>
              </a:spcAft>
              <a:buFont typeface="Wingdings" panose="05000000000000000000" pitchFamily="2" charset="2"/>
              <a:buChar char="ü"/>
            </a:pPr>
            <a:r>
              <a:rPr lang="en-AU" sz="1700">
                <a:solidFill>
                  <a:srgbClr val="000000"/>
                </a:solidFill>
                <a:effectLst/>
                <a:latin typeface="Arial" panose="020B0604020202020204" pitchFamily="34" charset="0"/>
                <a:ea typeface="Calibri" panose="020F0502020204030204" pitchFamily="34" charset="0"/>
              </a:rPr>
              <a:t>referral </a:t>
            </a:r>
            <a:r>
              <a:rPr lang="en-AU" sz="1700">
                <a:effectLst/>
                <a:latin typeface="Arial" panose="020B0604020202020204" pitchFamily="34" charset="0"/>
                <a:ea typeface="Calibri" panose="020F0502020204030204" pitchFamily="34" charset="0"/>
              </a:rPr>
              <a:t>to family services, Aboriginal Community Controlled Organisations, family violence services and/or broader services</a:t>
            </a:r>
          </a:p>
          <a:p>
            <a:pPr marL="342900" indent="-342900">
              <a:lnSpc>
                <a:spcPct val="150000"/>
              </a:lnSpc>
              <a:spcBef>
                <a:spcPts val="0"/>
              </a:spcBef>
              <a:spcAft>
                <a:spcPts val="0"/>
              </a:spcAft>
              <a:buFont typeface="Wingdings" panose="05000000000000000000" pitchFamily="2" charset="2"/>
              <a:buChar char="ü"/>
            </a:pPr>
            <a:r>
              <a:rPr lang="en-AU" sz="1700">
                <a:latin typeface="Arial" panose="020B0604020202020204" pitchFamily="34" charset="0"/>
              </a:rPr>
              <a:t>active engagement for people and families awaiting a service response.</a:t>
            </a:r>
          </a:p>
        </p:txBody>
      </p:sp>
    </p:spTree>
    <p:extLst>
      <p:ext uri="{BB962C8B-B14F-4D97-AF65-F5344CB8AC3E}">
        <p14:creationId xmlns:p14="http://schemas.microsoft.com/office/powerpoint/2010/main" val="146548243"/>
      </p:ext>
    </p:extLst>
  </p:cSld>
  <p:clrMapOvr>
    <a:masterClrMapping/>
  </p:clrMapOvr>
</p:sld>
</file>

<file path=ppt/theme/theme1.xml><?xml version="1.0" encoding="utf-8"?>
<a:theme xmlns:a="http://schemas.openxmlformats.org/drawingml/2006/main" name="DFFH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HS Presentation 02 Purple 2602 for Office 2007 and 2010.pot [Compatibility Mode]" id="{889D8997-ACF2-448B-843B-094B9ADA1850}" vid="{6EC813B2-9105-4DB7-B337-4522BDB9CF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acef72d-7a68-46f2-bbd2-e4eb286ec127">
      <UserInfo>
        <DisplayName>Everyone</DisplayName>
        <AccountId>10</AccountId>
        <AccountType/>
      </UserInfo>
      <UserInfo>
        <DisplayName>Chris S Peters (Admin)</DisplayName>
        <AccountId>13</AccountId>
        <AccountType/>
      </UserInfo>
      <UserInfo>
        <DisplayName>SharingLinks.b4af2237-0ced-4a68-af86-c20943a507cc.Flexible.c4067363-7759-46cb-b7f4-845c152e2af9</DisplayName>
        <AccountId>43</AccountId>
        <AccountType/>
      </UserInfo>
      <UserInfo>
        <DisplayName>Limited Access System Group For List fa46e4a8-9c0f-4ed9-8ab6-10b92a48cbd4</DisplayName>
        <AccountId>44</AccountId>
        <AccountType/>
      </UserInfo>
      <UserInfo>
        <DisplayName>Limited Access System Group For Web 3acef72d-7a68-46f2-bbd2-e4eb286ec127</DisplayName>
        <AccountId>45</AccountId>
        <AccountType/>
      </UserInfo>
      <UserInfo>
        <DisplayName>Genevra Green (DFFH)</DisplayName>
        <AccountId>47</AccountId>
        <AccountType/>
      </UserInfo>
      <UserInfo>
        <DisplayName>Tania Robson (DFFH)</DisplayName>
        <AccountId>12</AccountId>
        <AccountType/>
      </UserInfo>
      <UserInfo>
        <DisplayName>Arun Pandiyan (DFFH)</DisplayName>
        <AccountId>49</AccountId>
        <AccountType/>
      </UserInfo>
      <UserInfo>
        <DisplayName>Craig Stiles (DFFH)</DisplayName>
        <AccountId>50</AccountId>
        <AccountType/>
      </UserInfo>
      <UserInfo>
        <DisplayName>Charlotte A Thompson (DFFH)</DisplayName>
        <AccountId>37</AccountId>
        <AccountType/>
      </UserInfo>
      <UserInfo>
        <DisplayName>Jess Dutton (DFFH)</DisplayName>
        <AccountId>14</AccountId>
        <AccountType/>
      </UserInfo>
      <UserInfo>
        <DisplayName>Kate Webster (DFFH)</DisplayName>
        <AccountId>140</AccountId>
        <AccountType/>
      </UserInfo>
      <UserInfo>
        <DisplayName>Crystal Jebson (DFFH)</DisplayName>
        <AccountId>334</AccountId>
        <AccountType/>
      </UserInfo>
      <UserInfo>
        <DisplayName>Shelley McLean (DFFH)</DisplayName>
        <AccountId>15</AccountId>
        <AccountType/>
      </UserInfo>
      <UserInfo>
        <DisplayName>Lucy Mulligan (DFFH)</DisplayName>
        <AccountId>53</AccountId>
        <AccountType/>
      </UserInfo>
      <UserInfo>
        <DisplayName>Anthony Stirk (DFFH)</DisplayName>
        <AccountId>379</AccountId>
        <AccountType/>
      </UserInfo>
      <UserInfo>
        <DisplayName>Donna Thompson (DFFH)</DisplayName>
        <AccountId>105</AccountId>
        <AccountType/>
      </UserInfo>
      <UserInfo>
        <DisplayName>Kylie Hayden (DFFH)</DisplayName>
        <AccountId>402</AccountId>
        <AccountType/>
      </UserInfo>
      <UserInfo>
        <DisplayName>Claire Whyte (DFFH)</DisplayName>
        <AccountId>103</AccountId>
        <AccountType/>
      </UserInfo>
    </SharedWithUsers>
    <ApprovalDate xmlns="fa46e4a8-9c0f-4ed9-8ab6-10b92a48cbd4">2024-01-28T13:00:00+00:00</ApprovalDate>
    <DocStatus xmlns="fa46e4a8-9c0f-4ed9-8ab6-10b92a48cbd4">Final Version</DocStatus>
    <Approvedby xmlns="fa46e4a8-9c0f-4ed9-8ab6-10b92a48cbd4" xsi:nil="true"/>
    <lcf76f155ced4ddcb4097134ff3c332f xmlns="fa46e4a8-9c0f-4ed9-8ab6-10b92a48cbd4">
      <Terms xmlns="http://schemas.microsoft.com/office/infopath/2007/PartnerControls"/>
    </lcf76f155ced4ddcb4097134ff3c332f>
    <TaxCatchAll xmlns="3acef72d-7a68-46f2-bbd2-e4eb286ec12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00DF9F5D7A914FA61341E46A6297C7" ma:contentTypeVersion="17" ma:contentTypeDescription="Create a new document." ma:contentTypeScope="" ma:versionID="6f682892f4f68fd55d95975738f1b155">
  <xsd:schema xmlns:xsd="http://www.w3.org/2001/XMLSchema" xmlns:xs="http://www.w3.org/2001/XMLSchema" xmlns:p="http://schemas.microsoft.com/office/2006/metadata/properties" xmlns:ns2="fa46e4a8-9c0f-4ed9-8ab6-10b92a48cbd4" xmlns:ns3="3acef72d-7a68-46f2-bbd2-e4eb286ec127" targetNamespace="http://schemas.microsoft.com/office/2006/metadata/properties" ma:root="true" ma:fieldsID="499bc35b3e9a34eb681ec0c9d38c3dcf" ns2:_="" ns3:_="">
    <xsd:import namespace="fa46e4a8-9c0f-4ed9-8ab6-10b92a48cbd4"/>
    <xsd:import namespace="3acef72d-7a68-46f2-bbd2-e4eb286ec12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DocStatus" minOccurs="0"/>
                <xsd:element ref="ns2:Approvedby" minOccurs="0"/>
                <xsd:element ref="ns2:ApprovalDate"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6e4a8-9c0f-4ed9-8ab6-10b92a48cb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DocStatus" ma:index="13" nillable="true" ma:displayName="Doc Status" ma:default="Working Docs" ma:format="RadioButtons" ma:internalName="DocStatus">
      <xsd:simpleType>
        <xsd:restriction base="dms:Choice">
          <xsd:enumeration value="Final Version"/>
          <xsd:enumeration value="Working Docs"/>
          <xsd:enumeration value="N/A"/>
          <xsd:enumeration value="Do Not Use"/>
        </xsd:restriction>
      </xsd:simpleType>
    </xsd:element>
    <xsd:element name="Approvedby" ma:index="14" nillable="true" ma:displayName="Approved by " ma:description="Who was the document approved by. " ma:format="Dropdown" ma:internalName="Approvedby">
      <xsd:simpleType>
        <xsd:restriction base="dms:Choice">
          <xsd:enumeration value="Manager"/>
          <xsd:enumeration value="Deputy Secretary"/>
          <xsd:enumeration value="Executive Director"/>
          <xsd:enumeration value="Director"/>
          <xsd:enumeration value="N/A"/>
        </xsd:restriction>
      </xsd:simpleType>
    </xsd:element>
    <xsd:element name="ApprovalDate" ma:index="15" nillable="true" ma:displayName="Approval Date " ma:format="DateTime" ma:internalName="ApprovalDate">
      <xsd:simpleType>
        <xsd:restriction base="dms:DateTim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cef72d-7a68-46f2-bbd2-e4eb286ec12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16a6efa-e71d-43b3-a777-faa69991fefa}" ma:internalName="TaxCatchAll" ma:showField="CatchAllData" ma:web="3acef72d-7a68-46f2-bbd2-e4eb286ec1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61A574-1128-42FD-8F23-1EF8326331B2}">
  <ds:schemaRefs>
    <ds:schemaRef ds:uri="http://schemas.microsoft.com/sharepoint/v3/contenttype/forms"/>
  </ds:schemaRefs>
</ds:datastoreItem>
</file>

<file path=customXml/itemProps2.xml><?xml version="1.0" encoding="utf-8"?>
<ds:datastoreItem xmlns:ds="http://schemas.openxmlformats.org/officeDocument/2006/customXml" ds:itemID="{7E4D1639-E4E1-4B85-A8D1-ABFFE041A8F8}">
  <ds:schemaRefs>
    <ds:schemaRef ds:uri="http://schemas.microsoft.com/office/2006/documentManagement/types"/>
    <ds:schemaRef ds:uri="http://purl.org/dc/elements/1.1/"/>
    <ds:schemaRef ds:uri="3acef72d-7a68-46f2-bbd2-e4eb286ec127"/>
    <ds:schemaRef ds:uri="http://schemas.microsoft.com/office/infopath/2007/PartnerControls"/>
    <ds:schemaRef ds:uri="http://purl.org/dc/terms/"/>
    <ds:schemaRef ds:uri="fa46e4a8-9c0f-4ed9-8ab6-10b92a48cbd4"/>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36222C0-DA40-4558-B1EB-701AE994FB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46e4a8-9c0f-4ed9-8ab6-10b92a48cbd4"/>
    <ds:schemaRef ds:uri="3acef72d-7a68-46f2-bbd2-e4eb286ec1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6443</Words>
  <Application>Microsoft Office PowerPoint</Application>
  <PresentationFormat>Widescreen</PresentationFormat>
  <Paragraphs>653</Paragraphs>
  <Slides>53</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Arial</vt:lpstr>
      <vt:lpstr>Arial Black</vt:lpstr>
      <vt:lpstr>Arial,Sans-Serif</vt:lpstr>
      <vt:lpstr>Calibri</vt:lpstr>
      <vt:lpstr>Courier New</vt:lpstr>
      <vt:lpstr>Courier New,monospace</vt:lpstr>
      <vt:lpstr>Segoe UI</vt:lpstr>
      <vt:lpstr>Times New Roman</vt:lpstr>
      <vt:lpstr>VIC</vt:lpstr>
      <vt:lpstr>Wingdings</vt:lpstr>
      <vt:lpstr>DFFH green</vt:lpstr>
      <vt:lpstr>Responding to the wellbeing and safety of children</vt:lpstr>
      <vt:lpstr>Acknowledgement of country </vt:lpstr>
      <vt:lpstr>Welcome, introductions and key messages </vt:lpstr>
      <vt:lpstr>Agenda for today   </vt:lpstr>
      <vt:lpstr>Victoria’s approach to supporting children and families </vt:lpstr>
      <vt:lpstr>Victoria's service continuum</vt:lpstr>
      <vt:lpstr>  </vt:lpstr>
      <vt:lpstr>About The Orange Door network</vt:lpstr>
      <vt:lpstr>The Orange Door response</vt:lpstr>
      <vt:lpstr>Client journey through The Orange Door network</vt:lpstr>
      <vt:lpstr>Wellbeing concerns: key information </vt:lpstr>
      <vt:lpstr>  </vt:lpstr>
      <vt:lpstr>Child Protection in Victoria </vt:lpstr>
      <vt:lpstr>What are the core responsibilities of Child Protection?</vt:lpstr>
      <vt:lpstr>Child Protection process</vt:lpstr>
      <vt:lpstr>When is a child in need of protection?</vt:lpstr>
      <vt:lpstr>Legislation and Protective Orders </vt:lpstr>
      <vt:lpstr>  </vt:lpstr>
      <vt:lpstr>A  quick reference guide</vt:lpstr>
      <vt:lpstr>Two distinct but interconnected pathways</vt:lpstr>
      <vt:lpstr>A helpful guide to identifying child abuse and neglect</vt:lpstr>
      <vt:lpstr>Examples: referring to The Orange Door network</vt:lpstr>
      <vt:lpstr>Examples: reporting to Child Protection </vt:lpstr>
      <vt:lpstr>  </vt:lpstr>
      <vt:lpstr>When reporting concerns for a child’s safety</vt:lpstr>
      <vt:lpstr>If a child makes a disclosure about abuse:</vt:lpstr>
      <vt:lpstr>Being prepared when making a Child Protection Report</vt:lpstr>
      <vt:lpstr>  </vt:lpstr>
      <vt:lpstr>Mandatory reporting </vt:lpstr>
      <vt:lpstr>Breaking down mandatory reporting requirements </vt:lpstr>
      <vt:lpstr>  </vt:lpstr>
      <vt:lpstr>Culturally attuned and safe responses for Aboriginal children and their families</vt:lpstr>
      <vt:lpstr>Children and Health Legislation Amendment (Statement of Recognition, Aboriginal Self-determination and Other Matters) Act 2023</vt:lpstr>
      <vt:lpstr>Aboriginal Children in Aboriginal Care </vt:lpstr>
      <vt:lpstr>Diversion Trials </vt:lpstr>
      <vt:lpstr>  </vt:lpstr>
      <vt:lpstr>Information sharing legislation </vt:lpstr>
      <vt:lpstr>About information sharing</vt:lpstr>
      <vt:lpstr>Family Violence Information Sharing Scheme</vt:lpstr>
      <vt:lpstr>Family Violence Information Sharing Scheme</vt:lpstr>
      <vt:lpstr>FVISS – Consent </vt:lpstr>
      <vt:lpstr>Child Information Sharing Scheme</vt:lpstr>
      <vt:lpstr>Child information Sharing Scheme </vt:lpstr>
      <vt:lpstr>Making a FVISS or CISS request to Child Protection </vt:lpstr>
      <vt:lpstr>  </vt:lpstr>
      <vt:lpstr>Mandated reporters: Out of Home Care </vt:lpstr>
      <vt:lpstr>Mandated reporters: Youth Justice </vt:lpstr>
      <vt:lpstr>Mandated reporters: Education and early childhood </vt:lpstr>
      <vt:lpstr>Mandated reporters: health and other professionals </vt:lpstr>
      <vt:lpstr>Reporting requirements </vt:lpstr>
      <vt:lpstr>What is a failure to protect? </vt:lpstr>
      <vt:lpstr>What is a failure to disclose? </vt:lpstr>
      <vt:lpstr>Resources </vt:lpstr>
    </vt:vector>
  </TitlesOfParts>
  <Company>Victorian Government, Department of Families, Fairness and Housing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Narducci (DFFH)</dc:creator>
  <cp:lastModifiedBy>Claire Whyte (DFFH)</cp:lastModifiedBy>
  <cp:revision>3</cp:revision>
  <dcterms:created xsi:type="dcterms:W3CDTF">2017-08-29T07:22:54Z</dcterms:created>
  <dcterms:modified xsi:type="dcterms:W3CDTF">2024-02-27T06:14:25Z</dcterms:modified>
  <cp:category>DFFH teal presentation 16x9</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ersion">
    <vt:lpwstr>v8 101120211</vt:lpwstr>
  </property>
  <property fmtid="{D5CDD505-2E9C-101B-9397-08002B2CF9AE}" pid="4" name="ContentTypeId">
    <vt:lpwstr>0x0101008B00DF9F5D7A914FA61341E46A6297C7</vt:lpwstr>
  </property>
  <property fmtid="{D5CDD505-2E9C-101B-9397-08002B2CF9AE}" pid="5" name="MediaServiceImageTags">
    <vt:lpwstr/>
  </property>
  <property fmtid="{D5CDD505-2E9C-101B-9397-08002B2CF9AE}" pid="6" name="MSIP_Label_43e64453-338c-4f93-8a4d-0039a0a41f2a_Enabled">
    <vt:lpwstr>true</vt:lpwstr>
  </property>
  <property fmtid="{D5CDD505-2E9C-101B-9397-08002B2CF9AE}" pid="7" name="MSIP_Label_43e64453-338c-4f93-8a4d-0039a0a41f2a_SetDate">
    <vt:lpwstr>2024-01-22T05:25:18Z</vt:lpwstr>
  </property>
  <property fmtid="{D5CDD505-2E9C-101B-9397-08002B2CF9AE}" pid="8" name="MSIP_Label_43e64453-338c-4f93-8a4d-0039a0a41f2a_Method">
    <vt:lpwstr>Privileged</vt:lpwstr>
  </property>
  <property fmtid="{D5CDD505-2E9C-101B-9397-08002B2CF9AE}" pid="9" name="MSIP_Label_43e64453-338c-4f93-8a4d-0039a0a41f2a_Name">
    <vt:lpwstr>43e64453-338c-4f93-8a4d-0039a0a41f2a</vt:lpwstr>
  </property>
  <property fmtid="{D5CDD505-2E9C-101B-9397-08002B2CF9AE}" pid="10" name="MSIP_Label_43e64453-338c-4f93-8a4d-0039a0a41f2a_SiteId">
    <vt:lpwstr>c0e0601f-0fac-449c-9c88-a104c4eb9f28</vt:lpwstr>
  </property>
  <property fmtid="{D5CDD505-2E9C-101B-9397-08002B2CF9AE}" pid="11" name="MSIP_Label_43e64453-338c-4f93-8a4d-0039a0a41f2a_ActionId">
    <vt:lpwstr>fc670270-2ab2-48fa-9b88-bc148ae68087</vt:lpwstr>
  </property>
  <property fmtid="{D5CDD505-2E9C-101B-9397-08002B2CF9AE}" pid="12" name="MSIP_Label_43e64453-338c-4f93-8a4d-0039a0a41f2a_ContentBits">
    <vt:lpwstr>2</vt:lpwstr>
  </property>
</Properties>
</file>